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5" r:id="rId3"/>
    <p:sldId id="294" r:id="rId4"/>
    <p:sldId id="295" r:id="rId5"/>
    <p:sldId id="296" r:id="rId6"/>
    <p:sldId id="317" r:id="rId7"/>
    <p:sldId id="297" r:id="rId8"/>
    <p:sldId id="314" r:id="rId9"/>
    <p:sldId id="315" r:id="rId10"/>
    <p:sldId id="316" r:id="rId11"/>
    <p:sldId id="313" r:id="rId12"/>
    <p:sldId id="278" r:id="rId1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06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165C4-87AF-49B5-80C1-84E945893A97}" type="datetimeFigureOut">
              <a:rPr lang="pt-BR" smtClean="0"/>
              <a:t>06/11/2014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24992-9C70-4E9B-AAAE-BA9CDCAFC0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88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24992-9C70-4E9B-AAAE-BA9CDCAFC00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73EB-74BC-4A3D-BBC9-8BA7342FB68C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B5B3-8B0E-43F1-950E-1A2736C6D7C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478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73EB-74BC-4A3D-BBC9-8BA7342FB68C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B5B3-8B0E-43F1-950E-1A2736C6D7C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069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73EB-74BC-4A3D-BBC9-8BA7342FB68C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B5B3-8B0E-43F1-950E-1A2736C6D7C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672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73EB-74BC-4A3D-BBC9-8BA7342FB68C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B5B3-8B0E-43F1-950E-1A2736C6D7C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289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73EB-74BC-4A3D-BBC9-8BA7342FB68C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B5B3-8B0E-43F1-950E-1A2736C6D7C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738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73EB-74BC-4A3D-BBC9-8BA7342FB68C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B5B3-8B0E-43F1-950E-1A2736C6D7C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675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73EB-74BC-4A3D-BBC9-8BA7342FB68C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B5B3-8B0E-43F1-950E-1A2736C6D7C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264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73EB-74BC-4A3D-BBC9-8BA7342FB68C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B5B3-8B0E-43F1-950E-1A2736C6D7C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24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73EB-74BC-4A3D-BBC9-8BA7342FB68C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B5B3-8B0E-43F1-950E-1A2736C6D7C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46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73EB-74BC-4A3D-BBC9-8BA7342FB68C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B5B3-8B0E-43F1-950E-1A2736C6D7C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948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73EB-74BC-4A3D-BBC9-8BA7342FB68C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B5B3-8B0E-43F1-950E-1A2736C6D7C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280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E73EB-74BC-4A3D-BBC9-8BA7342FB68C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AB5B3-8B0E-43F1-950E-1A2736C6D7C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633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9144000" cy="1940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627784" y="980728"/>
            <a:ext cx="3522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Ministério da Saúde </a:t>
            </a:r>
          </a:p>
          <a:p>
            <a:pPr algn="ctr"/>
            <a:r>
              <a:rPr lang="pt-BR" b="1" dirty="0" smtClean="0"/>
              <a:t>   Conselho Nacional de Saúde/CNS</a:t>
            </a:r>
          </a:p>
        </p:txBody>
      </p:sp>
    </p:spTree>
    <p:extLst>
      <p:ext uri="{BB962C8B-B14F-4D97-AF65-F5344CB8AC3E}">
        <p14:creationId xmlns:p14="http://schemas.microsoft.com/office/powerpoint/2010/main" val="25188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" y="6102623"/>
            <a:ext cx="7381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43975" y="692696"/>
            <a:ext cx="9900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Grupo de Trabalho - Pesquisas de Interesse Estratégico </a:t>
            </a:r>
          </a:p>
          <a:p>
            <a:r>
              <a:rPr lang="pt-BR" sz="2800" b="1" dirty="0" smtClean="0"/>
              <a:t>para o SUS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9552" y="2060848"/>
            <a:ext cx="66483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Define a tramitação urgente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Define quem a solicita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Define critérios para a pesquisa em unidades do SUS</a:t>
            </a:r>
          </a:p>
          <a:p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Define a CONEP como CEP do Ministério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967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2276872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“Base para </a:t>
            </a:r>
            <a:r>
              <a:rPr lang="pt-BR" sz="2800" b="1" dirty="0" smtClean="0"/>
              <a:t>diálogo </a:t>
            </a:r>
            <a:r>
              <a:rPr lang="pt-BR" sz="2800" b="1" dirty="0"/>
              <a:t>é o respeito mútuo”</a:t>
            </a:r>
          </a:p>
          <a:p>
            <a:pPr algn="ctr"/>
            <a:endParaRPr lang="pt-BR" sz="28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0" y="6093296"/>
            <a:ext cx="7381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86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3528392"/>
          </a:xfrm>
        </p:spPr>
        <p:txBody>
          <a:bodyPr>
            <a:normAutofit/>
          </a:bodyPr>
          <a:lstStyle/>
          <a:p>
            <a:r>
              <a:rPr lang="pt-BR" sz="1800" b="1" dirty="0" smtClean="0"/>
              <a:t>Comissão Nacional de Ética em Pesquisa</a:t>
            </a:r>
            <a:br>
              <a:rPr lang="pt-BR" sz="1800" b="1" dirty="0" smtClean="0"/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b="1" dirty="0" smtClean="0"/>
              <a:t>Obrigado!</a:t>
            </a:r>
            <a:endParaRPr lang="pt-BR" b="1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340768"/>
            <a:ext cx="73818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203848" y="386104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conep@saude.gov.br</a:t>
            </a:r>
            <a:endParaRPr lang="pt-BR" sz="24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1" y="6093296"/>
            <a:ext cx="7381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31640" y="3382255"/>
            <a:ext cx="6359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/>
              <a:t>     </a:t>
            </a:r>
            <a:endParaRPr lang="pt-BR" sz="3600" b="1" dirty="0"/>
          </a:p>
        </p:txBody>
      </p:sp>
      <p:sp>
        <p:nvSpPr>
          <p:cNvPr id="5" name="Retângulo 4"/>
          <p:cNvSpPr/>
          <p:nvPr/>
        </p:nvSpPr>
        <p:spPr>
          <a:xfrm>
            <a:off x="2000440" y="1484784"/>
            <a:ext cx="490390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Ministério da Saúde </a:t>
            </a:r>
          </a:p>
          <a:p>
            <a:pPr algn="ctr"/>
            <a:r>
              <a:rPr lang="pt-BR" sz="2000" b="1" dirty="0" smtClean="0"/>
              <a:t>   </a:t>
            </a:r>
            <a:r>
              <a:rPr lang="pt-BR" b="1" dirty="0" smtClean="0"/>
              <a:t>Conselho Nacional de Saúde/CNS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394968" y="213285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    Comissão Nacional de Ética em Pesquisa</a:t>
            </a:r>
            <a:endParaRPr lang="pt-BR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722" y="764704"/>
            <a:ext cx="73818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ângulo 8"/>
          <p:cNvSpPr/>
          <p:nvPr/>
        </p:nvSpPr>
        <p:spPr>
          <a:xfrm>
            <a:off x="1115616" y="2888324"/>
            <a:ext cx="6359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/>
              <a:t>     263ª Reunião Ordinária CNS</a:t>
            </a:r>
            <a:endParaRPr lang="pt-BR" sz="36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389110" y="3567899"/>
            <a:ext cx="6143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Jorge Alves de Almeida Venancio</a:t>
            </a:r>
            <a:endParaRPr lang="pt-BR" sz="24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971032" y="429309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06/11/2014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6656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12667" y="182176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Apresentação das Minutas das Resoluções Complementares à Resolução 466/12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73818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730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73818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275856" y="54694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Antecedentes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404589" y="1484784"/>
            <a:ext cx="84878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       Audiência Pública em 18/03/2014, com visita anterior a Senadora  Ana Amélia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GRUPO DE TRABALHO COORDENADO PELO MINISTÉRIO DA SAÚDE ( Abril/Maio 2014)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Entre as propostas apresentadas, a </a:t>
            </a:r>
            <a:r>
              <a:rPr lang="pt-BR" b="1" dirty="0" smtClean="0"/>
              <a:t>INTERFARMA</a:t>
            </a:r>
            <a:r>
              <a:rPr lang="pt-BR" dirty="0" smtClean="0"/>
              <a:t> desejava retirar a </a:t>
            </a:r>
            <a:r>
              <a:rPr lang="pt-BR" b="1" dirty="0" smtClean="0"/>
              <a:t>CONEP</a:t>
            </a:r>
            <a:r>
              <a:rPr lang="pt-BR" dirty="0" smtClean="0"/>
              <a:t> do âmbito do </a:t>
            </a:r>
            <a:r>
              <a:rPr lang="pt-BR" b="1" dirty="0" smtClean="0"/>
              <a:t>Conselho Nacional de Saúde </a:t>
            </a:r>
            <a:r>
              <a:rPr lang="pt-BR" b="1" dirty="0" smtClean="0">
                <a:solidFill>
                  <a:schemeClr val="tx2"/>
                </a:solidFill>
              </a:rPr>
              <a:t>(Forma de anular todas as Resoluções do Conselho Nacional de Saúde sobre ética em saúde);</a:t>
            </a:r>
          </a:p>
          <a:p>
            <a:pPr algn="just"/>
            <a:endParaRPr lang="pt-BR" b="1" dirty="0" smtClean="0">
              <a:solidFill>
                <a:schemeClr val="tx2"/>
              </a:solidFill>
            </a:endParaRPr>
          </a:p>
          <a:p>
            <a:endParaRPr lang="pt-BR" dirty="0" smtClean="0"/>
          </a:p>
          <a:p>
            <a:pPr algn="just"/>
            <a:r>
              <a:rPr lang="pt-BR" dirty="0" smtClean="0"/>
              <a:t>Relativizar o direito do </a:t>
            </a:r>
            <a:r>
              <a:rPr lang="pt-BR" b="1" dirty="0" smtClean="0"/>
              <a:t>Participante de Pesquisa </a:t>
            </a:r>
            <a:r>
              <a:rPr lang="pt-BR" dirty="0" smtClean="0"/>
              <a:t>ao tratamento </a:t>
            </a:r>
            <a:r>
              <a:rPr lang="pt-BR" b="1" dirty="0" smtClean="0"/>
              <a:t>Pós – estudo </a:t>
            </a:r>
            <a:r>
              <a:rPr lang="pt-BR" b="1" dirty="0" smtClean="0">
                <a:solidFill>
                  <a:schemeClr val="tx2"/>
                </a:solidFill>
              </a:rPr>
              <a:t>(A proposta de retirada da CONEP do Conselho Nacional de Saúde visa reduzir os direitos do Participante de Pesquisa)</a:t>
            </a:r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4211960" y="1904928"/>
            <a:ext cx="0" cy="36004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18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1" y="6246639"/>
            <a:ext cx="7381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699792" y="792561"/>
            <a:ext cx="2878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/>
              <a:t>Posição da CONEP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795268" y="2132856"/>
            <a:ext cx="75665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Estamos juntos para </a:t>
            </a:r>
            <a:r>
              <a:rPr lang="pt-BR" sz="2800" b="1" dirty="0" smtClean="0"/>
              <a:t>reduzir </a:t>
            </a:r>
            <a:r>
              <a:rPr lang="pt-BR" sz="2800" dirty="0" smtClean="0"/>
              <a:t>a fila de Protocolos e </a:t>
            </a:r>
            <a:r>
              <a:rPr lang="pt-BR" sz="2800" b="1" dirty="0" smtClean="0"/>
              <a:t>não temos </a:t>
            </a:r>
            <a:r>
              <a:rPr lang="pt-BR" sz="2800" dirty="0" smtClean="0"/>
              <a:t>acordo para </a:t>
            </a:r>
            <a:r>
              <a:rPr lang="pt-BR" sz="2800" b="1" dirty="0" smtClean="0"/>
              <a:t>reduzir direitos </a:t>
            </a:r>
            <a:r>
              <a:rPr lang="pt-BR" sz="2800" dirty="0" smtClean="0"/>
              <a:t>dos </a:t>
            </a:r>
            <a:r>
              <a:rPr lang="pt-BR" sz="2800" b="1" dirty="0" smtClean="0"/>
              <a:t>Participantes de Pesquisa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7525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8140" y="2060848"/>
            <a:ext cx="86409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“Batalha que está se desenhando no Congresso é para unir todos que estão pensando e desejando Ética”.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pt-BR" b="1" dirty="0" smtClean="0"/>
          </a:p>
          <a:p>
            <a:pPr algn="ctr"/>
            <a:endParaRPr lang="pt-BR" dirty="0"/>
          </a:p>
          <a:p>
            <a:pPr algn="ctr"/>
            <a:endParaRPr lang="pt-BR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1" y="6093296"/>
            <a:ext cx="7381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36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3" y="6237312"/>
            <a:ext cx="73818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717852" y="954306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Novas propostas das Resoluções Complementares</a:t>
            </a:r>
            <a:endParaRPr lang="pt-BR" sz="28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438706" y="1916832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Calendário de discussão:</a:t>
            </a:r>
          </a:p>
          <a:p>
            <a:endParaRPr lang="pt-BR" dirty="0"/>
          </a:p>
          <a:p>
            <a:r>
              <a:rPr lang="pt-BR" b="1" dirty="0" smtClean="0"/>
              <a:t>Outubro</a:t>
            </a:r>
            <a:r>
              <a:rPr lang="pt-BR" dirty="0" smtClean="0"/>
              <a:t> – Propostas dos GT</a:t>
            </a:r>
          </a:p>
          <a:p>
            <a:endParaRPr lang="pt-BR" dirty="0" smtClean="0"/>
          </a:p>
          <a:p>
            <a:r>
              <a:rPr lang="pt-BR" b="1" dirty="0" smtClean="0"/>
              <a:t>Novembro</a:t>
            </a:r>
            <a:r>
              <a:rPr lang="pt-BR" dirty="0" smtClean="0"/>
              <a:t> – Debate inicial no Conselho Nacional de Saúde e </a:t>
            </a:r>
            <a:r>
              <a:rPr lang="pt-BR" b="1" dirty="0" smtClean="0"/>
              <a:t>ENCEP</a:t>
            </a:r>
            <a:r>
              <a:rPr lang="pt-BR" dirty="0" smtClean="0"/>
              <a:t> Extraordinário</a:t>
            </a:r>
          </a:p>
          <a:p>
            <a:endParaRPr lang="pt-BR" dirty="0" smtClean="0"/>
          </a:p>
          <a:p>
            <a:r>
              <a:rPr lang="pt-BR" b="1" dirty="0" smtClean="0"/>
              <a:t>Dezembro</a:t>
            </a:r>
            <a:r>
              <a:rPr lang="pt-BR" dirty="0" smtClean="0"/>
              <a:t> – Abertura de Consulta Pública por 60 dias</a:t>
            </a:r>
          </a:p>
          <a:p>
            <a:endParaRPr lang="pt-BR" dirty="0" smtClean="0"/>
          </a:p>
          <a:p>
            <a:r>
              <a:rPr lang="pt-BR" b="1" dirty="0" smtClean="0"/>
              <a:t>Abril de 2015  </a:t>
            </a:r>
            <a:r>
              <a:rPr lang="pt-BR" dirty="0" smtClean="0"/>
              <a:t>– </a:t>
            </a:r>
            <a:r>
              <a:rPr lang="pt-BR" b="1" dirty="0" smtClean="0"/>
              <a:t>ENCEP</a:t>
            </a:r>
            <a:r>
              <a:rPr lang="pt-BR" dirty="0" smtClean="0"/>
              <a:t> Ordinário</a:t>
            </a:r>
          </a:p>
          <a:p>
            <a:endParaRPr lang="pt-BR" dirty="0" smtClean="0"/>
          </a:p>
          <a:p>
            <a:r>
              <a:rPr lang="pt-BR" b="1" dirty="0" smtClean="0"/>
              <a:t>Maio e Junho de 2015 </a:t>
            </a:r>
            <a:r>
              <a:rPr lang="pt-BR" dirty="0" smtClean="0"/>
              <a:t>– Discussão final na </a:t>
            </a:r>
            <a:r>
              <a:rPr lang="pt-BR" b="1" dirty="0" smtClean="0"/>
              <a:t>CONEP</a:t>
            </a:r>
            <a:r>
              <a:rPr lang="pt-BR" dirty="0" smtClean="0"/>
              <a:t> e no </a:t>
            </a:r>
            <a:r>
              <a:rPr lang="pt-BR" b="1" dirty="0" smtClean="0"/>
              <a:t>Conselho Nacional de Saúde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907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1" y="6246639"/>
            <a:ext cx="7381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44237" y="290055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Grupo de Trabalho -  Acreditação e Classificação de Risco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426174" y="9087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Tramitação diferenciada dos Protocolos de acordo com o grau de risco de cada pesquisa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8559" y="1412776"/>
            <a:ext cx="75931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 smtClean="0"/>
              <a:t>Risco Mínimo </a:t>
            </a:r>
            <a:r>
              <a:rPr lang="pt-BR" dirty="0" smtClean="0"/>
              <a:t>– Registro e verificação por amostragem se o risco é correto.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 smtClean="0"/>
              <a:t>Risco Baixo </a:t>
            </a:r>
            <a:r>
              <a:rPr lang="pt-BR" dirty="0" smtClean="0"/>
              <a:t>– Análise por um relator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 smtClean="0"/>
              <a:t>Risco Moderado </a:t>
            </a:r>
            <a:r>
              <a:rPr lang="pt-BR" dirty="0" smtClean="0"/>
              <a:t>– Como é agora, relator e colegiado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 smtClean="0"/>
              <a:t>Risco Elevado </a:t>
            </a:r>
            <a:r>
              <a:rPr lang="pt-BR" dirty="0" smtClean="0"/>
              <a:t>– CONEP ou CEP Acreditados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26174" y="371703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Processo de Acreditação</a:t>
            </a:r>
            <a:endParaRPr lang="pt-BR" sz="28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83568" y="4437112"/>
            <a:ext cx="66570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Edital com demandas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err="1" smtClean="0"/>
              <a:t>Pré</a:t>
            </a:r>
            <a:r>
              <a:rPr lang="pt-BR" dirty="0" smtClean="0"/>
              <a:t> – acreditação (06 meses)</a:t>
            </a:r>
          </a:p>
          <a:p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Acreditação com Termo de Compromisso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750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1" y="6246639"/>
            <a:ext cx="7381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899592" y="64657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Grupo de Trabalho -  Ciências Humanas e Sociais</a:t>
            </a:r>
            <a:endParaRPr lang="pt-BR" sz="28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670735" y="1391693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Absorver todas as especificidades.</a:t>
            </a:r>
          </a:p>
          <a:p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Integrar ao Sistema os Pesquisadores da Ciências Humanas e Sociais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984416" y="263691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Pontos a melhorar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72571" y="3284984"/>
            <a:ext cx="6480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Definir melhor os direitos dos Participantes de Pesquisa</a:t>
            </a:r>
          </a:p>
          <a:p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Procurar Critérios mais objetivos para definir o grau de risco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Não é necessário na Resolução definir continuidade do Grupo de Trabalho e nem alterar composição da CONEP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907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3843</TotalTime>
  <Words>428</Words>
  <Application>Microsoft Office PowerPoint</Application>
  <PresentationFormat>Apresentação na tela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Comissão Nacional de Ética em Pesquisa  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Renata Barbosa Santos</dc:creator>
  <cp:lastModifiedBy>Lídia Maia da Silva</cp:lastModifiedBy>
  <cp:revision>316</cp:revision>
  <cp:lastPrinted>2014-02-24T12:12:31Z</cp:lastPrinted>
  <dcterms:created xsi:type="dcterms:W3CDTF">2014-02-13T14:10:03Z</dcterms:created>
  <dcterms:modified xsi:type="dcterms:W3CDTF">2014-11-06T17:38:25Z</dcterms:modified>
</cp:coreProperties>
</file>