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76" r:id="rId16"/>
    <p:sldId id="277" r:id="rId17"/>
    <p:sldId id="266" r:id="rId18"/>
    <p:sldId id="268" r:id="rId19"/>
    <p:sldId id="269" r:id="rId20"/>
    <p:sldId id="270" r:id="rId21"/>
    <p:sldId id="279" r:id="rId22"/>
    <p:sldId id="27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989C2-CA1B-4F6C-B20C-237719CD386E}" type="datetimeFigureOut">
              <a:rPr lang="pt-BR" smtClean="0"/>
              <a:pPr/>
              <a:t>05/05/2015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7652F-1D09-4CF3-A76F-E54545E179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E767-AC68-4CEE-B91D-23475B600075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6AD2-A318-4F99-9120-D4302CFF0C57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15FCE-B7F1-477B-88A4-5A3FD549465F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C7E07-EE94-4083-987C-BC72FD5353A9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79-67D4-4C9C-AF85-FC7963974515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8D664-5BDA-40D7-8AA2-4F752EB85EDF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0FC1-25BD-4DC8-B0F2-34B0CCFA054B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1F4-D52E-464A-AD5A-B375B0588AC3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79D0-2854-4B82-A335-8801B823155D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F13BB-A8E3-4C37-8D62-05D3EE97F91F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9226D-22E1-481B-A62A-E70F18EB0046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22B712-0947-4917-BC92-6B1C67404373}" type="datetime1">
              <a:rPr lang="pt-BR" smtClean="0"/>
              <a:pPr/>
              <a:t>05/05/2015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343FDF-FBD1-4716-A373-EA2B49F74E5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ut.org.br/acao/dossie-terceirizacao-e-desenvolvimento-uma-conta-que-nao-fech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ut.org.br/acao/dossie-terceirizacao-e-desenvolvimento-uma-conta-que-nao-fecha" TargetMode="External"/><Relationship Id="rId2" Type="http://schemas.openxmlformats.org/officeDocument/2006/relationships/hyperlink" Target="http://cut.org.br/acao/dossie-terceirizacao-e-desenvolvimento-uma-conta-que-nao-fecha-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CENTRAL ÚNICA DOS TRABALHADORES 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036496" cy="5040560"/>
          </a:xfrm>
        </p:spPr>
        <p:txBody>
          <a:bodyPr>
            <a:normAutofit fontScale="92500" lnSpcReduction="10000"/>
          </a:bodyPr>
          <a:lstStyle/>
          <a:p>
            <a:endParaRPr lang="pt-BR" sz="20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+mj-lt"/>
              </a:rPr>
              <a:t>Reunião Ordinária - Conselho Nacional de Saúde </a:t>
            </a:r>
          </a:p>
          <a:p>
            <a:endParaRPr lang="pt-BR" sz="24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+mj-lt"/>
              </a:rPr>
              <a:t>Tema: Terceirização </a:t>
            </a: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+mj-lt"/>
              </a:rPr>
              <a:t>Apresentação: Eduardo Lírio Guterra – Secretário Adjunto Saúde do Trabalhador – CUT NACIONAL 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+mj-lt"/>
              </a:rPr>
              <a:t>Dia 06/05/15 – Brasília DF</a:t>
            </a: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  <a:latin typeface="+mj-lt"/>
              </a:rPr>
              <a:t>Conteúdo: Dossiê acerca do impacto da Terceirização sobre o trabalhadores e propostas para garantir a igualdade de direitos – Secretaria de Relações do Trabalho – CUT NACIONAL </a:t>
            </a:r>
          </a:p>
          <a:p>
            <a:pPr algn="ctr"/>
            <a:r>
              <a:rPr lang="pt-BR" sz="2000" b="1" u="sng" dirty="0" smtClean="0">
                <a:solidFill>
                  <a:schemeClr val="accent1"/>
                </a:solidFill>
                <a:hlinkClick r:id="rId2"/>
              </a:rPr>
              <a:t>http://cut.org.br/acao/dossie-terceirizacao-e-desenvolvimento-uma-conta-que-nao-fecha</a:t>
            </a:r>
            <a:endParaRPr lang="pt-BR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2050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/>
              <a:t> </a:t>
            </a:r>
            <a:r>
              <a:rPr lang="pt-BR" sz="2000" b="1" u="sng" dirty="0" smtClean="0">
                <a:latin typeface="+mj-lt"/>
              </a:rPr>
              <a:t>FACES DA TERCEIRIZAÇÃO</a:t>
            </a:r>
            <a:endParaRPr lang="pt-BR" sz="2000" b="1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+mj-lt"/>
              </a:rPr>
              <a:t>Calote das empresas terceirizadas;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+mj-lt"/>
              </a:rPr>
              <a:t>Saúde, segurança, doenças, invalides e mortes no trabalho;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+mj-lt"/>
              </a:rPr>
              <a:t>Ataque aos direitos dos trabalhadores;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+mj-lt"/>
              </a:rPr>
              <a:t>Discriminação contra os trabalhadores terceirizados;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latin typeface="+mj-lt"/>
              </a:rPr>
              <a:t>Riscos à organização sindical e à negociação coletiva;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6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894394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+mj-lt"/>
              </a:rPr>
              <a:t>CALOTE DAS EMPRESAS TERCEIRIZADAS</a:t>
            </a:r>
          </a:p>
          <a:p>
            <a:pPr>
              <a:buNone/>
            </a:pPr>
            <a:endParaRPr lang="pt-BR" sz="2000" u="sng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“Quando se fala de terceirização no Brasil, o principal problema vivenciado pelos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trabalhadores terceirizados é o calote. Basta uma simples pesquisa na internet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ou conversas com os trabalhadores para constatar que o não cumprimento das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obrigações trabalhistas, principalmente ao final dos contratos de prestação de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serviços, é uma realidade nefasta no mundo da terceirização.”</a:t>
            </a: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Essa realidade está presente em vários setores: (público; asseio e conservação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comércio; Correios; Petróleo; Construção civil, etc.). Sem receber salários, vale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refeição, FGTS entre outros direitos, os trabalhadores/as são obrigados a irem para a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na justiça para tentar recuperar seus direitos.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11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57232"/>
            <a:ext cx="8943948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+mj-lt"/>
              </a:rPr>
              <a:t>SAÚDE, SEGURANÇA E MORTES NO TRABALHO;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Os acidentes e as mortes no trabalho são a outra terrível faceta da terceirização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no país, talvez a mais nefasta. São inúmeros os acidentes e mortes entre os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trabalhadores terceirizados computados todos os anos. A conclusão é óbvia para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trabalhadores, especialistas e profissionais do trabalho: 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>
              <a:latin typeface="+mj-lt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Os trabalhadores terceirizados estão mais sujeitos a acidentes e mortes no local de trabalho do que os trabalhadores contratados diretamente; 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pt-BR" sz="2000" dirty="0" smtClean="0">
              <a:latin typeface="+mj-lt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As empresas não Investem em medidas preventivas, mesmo que as atividades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	apresentem situações de maior vulnerabilidade aos trabalhadores; 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>
              <a:latin typeface="+mj-lt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Basta uma rápida pesquisa na internet para verificar os inúmeros casos de acidentes e mortes de  trabalhadores terceirizados noticiados todos os dias.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21459"/>
            <a:ext cx="9144000" cy="642918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92935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pt-BR" sz="2000" u="sng" dirty="0" smtClean="0"/>
          </a:p>
          <a:p>
            <a:pPr>
              <a:spcBef>
                <a:spcPts val="0"/>
              </a:spcBef>
              <a:buNone/>
            </a:pPr>
            <a:r>
              <a:rPr lang="pt-BR" sz="2000" u="sng" dirty="0" smtClean="0">
                <a:latin typeface="+mj-lt"/>
              </a:rPr>
              <a:t>ESTATÍSTICAS DE ACIDENTES – Alguns dados.</a:t>
            </a:r>
          </a:p>
          <a:p>
            <a:pPr>
              <a:spcBef>
                <a:spcPts val="0"/>
              </a:spcBef>
              <a:buNone/>
            </a:pPr>
            <a:r>
              <a:rPr lang="pt-BR" sz="1600" dirty="0" smtClean="0">
                <a:latin typeface="+mj-lt"/>
              </a:rPr>
              <a:t>“Setor Elétrico Brasileiro, - Fundação Comitê de Gestão Empresarial (COGE), os trabalhadores terceirizados</a:t>
            </a:r>
          </a:p>
          <a:p>
            <a:pPr>
              <a:spcBef>
                <a:spcPts val="0"/>
              </a:spcBef>
              <a:buNone/>
            </a:pPr>
            <a:r>
              <a:rPr lang="pt-BR" sz="1600" dirty="0" smtClean="0">
                <a:latin typeface="+mj-lt"/>
              </a:rPr>
              <a:t>morrem 3,4 vezes mais do que os efetivos nas distribuidoras, geradoras e transmissoras da área de energia</a:t>
            </a:r>
          </a:p>
          <a:p>
            <a:pPr>
              <a:spcBef>
                <a:spcPts val="0"/>
              </a:spcBef>
              <a:buNone/>
            </a:pPr>
            <a:r>
              <a:rPr lang="pt-BR" sz="1600" dirty="0" smtClean="0">
                <a:latin typeface="+mj-lt"/>
              </a:rPr>
              <a:t>elétrica. Outro dado da Fundação COGE indica que o índice de acidentes no setor elétrico é 5,5 Vezes maior</a:t>
            </a:r>
          </a:p>
          <a:p>
            <a:pPr>
              <a:spcBef>
                <a:spcPts val="0"/>
              </a:spcBef>
              <a:buNone/>
            </a:pPr>
            <a:r>
              <a:rPr lang="pt-BR" sz="1600" dirty="0" smtClean="0">
                <a:latin typeface="+mj-lt"/>
              </a:rPr>
              <a:t>que o dos demais setores da economia. Apenas em 2011, das 79 mortes ocorridas no setor, 61 foram de trabalhadores de empresas terceirizadas, conforme Gráfico 3.”</a:t>
            </a:r>
          </a:p>
          <a:p>
            <a:pPr>
              <a:spcBef>
                <a:spcPts val="0"/>
              </a:spcBef>
              <a:buNone/>
            </a:pPr>
            <a:endParaRPr lang="pt-BR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4" name="Imagem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357430"/>
            <a:ext cx="6643734" cy="423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+mj-lt"/>
              </a:rPr>
              <a:t>ATAQUE AOS DIREITOS DOS TRABALHADORES</a:t>
            </a:r>
          </a:p>
          <a:p>
            <a:pPr>
              <a:buNone/>
            </a:pPr>
            <a:endParaRPr lang="pt-BR" sz="2000" u="sng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“Cada vez mais a terceirização e a </a:t>
            </a:r>
            <a:r>
              <a:rPr lang="pt-BR" sz="2000" dirty="0" err="1" smtClean="0">
                <a:latin typeface="+mj-lt"/>
              </a:rPr>
              <a:t>precarização</a:t>
            </a:r>
            <a:r>
              <a:rPr lang="pt-BR" sz="2000" dirty="0" smtClean="0">
                <a:latin typeface="+mj-lt"/>
              </a:rPr>
              <a:t> são compreendidas como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sinônimos no mundo  das relações do trabalho no Brasil. Não é novidade escutar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de diversos especialistas e profissionais  da área do trabalho, além dos próprios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trabalhadores, que a terceirização tem como principal objetivo baratear os custos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das empresas, acarretando em piores condições e direitos do trabalho.”</a:t>
            </a:r>
            <a:endParaRPr lang="pt-BR" sz="2000" dirty="0">
              <a:latin typeface="+mj-lt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6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000" u="sng" dirty="0" smtClean="0">
                <a:latin typeface="+mj-lt"/>
              </a:rPr>
              <a:t>DISCRIMINAÇÃO CONTRA OS TRABALHADORES TERCEIRIZADOS;</a:t>
            </a:r>
          </a:p>
          <a:p>
            <a:pPr>
              <a:spcBef>
                <a:spcPts val="0"/>
              </a:spcBef>
              <a:buNone/>
            </a:pPr>
            <a:endParaRPr lang="pt-BR" sz="2000" u="sng" dirty="0" smtClean="0"/>
          </a:p>
          <a:p>
            <a:pPr>
              <a:buNone/>
            </a:pPr>
            <a:r>
              <a:rPr lang="pt-BR" sz="2000" dirty="0" smtClean="0">
                <a:latin typeface="+mj-lt"/>
              </a:rPr>
              <a:t>“A discriminação é outra face cruel da terceirização, muitas vezes invisível, por não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aparecer em nenhuma estatística. Contudo, não é imperceptível para os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trabalhadores terceirizados que, quando consultados sobre esse mal, relatam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inúmeros casos. Os setores com maior ocorrência de denúncias de discriminação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entre os trabalhadores terceiriza</a:t>
            </a:r>
            <a:r>
              <a:rPr lang="pt-BR" sz="2000" dirty="0" smtClean="0"/>
              <a:t>\s </a:t>
            </a:r>
            <a:r>
              <a:rPr lang="pt-BR" sz="2000" dirty="0" smtClean="0">
                <a:latin typeface="+mj-lt"/>
              </a:rPr>
              <a:t>dos são o de asseio e conservação e de vigilância.”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6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+mj-lt"/>
              </a:rPr>
              <a:t>RISCOS À ORGANIZAÇÃO SINDICAL E À NEGOCIAÇÃO COLETIVA</a:t>
            </a:r>
          </a:p>
          <a:p>
            <a:pPr>
              <a:buNone/>
            </a:pPr>
            <a:endParaRPr lang="pt-BR" sz="2000" u="sng" dirty="0" smtClean="0">
              <a:latin typeface="+mj-lt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“A ação coletiva dos trabalhadores, seja por meio de organizações de representação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por empresa ou sindicatos, seria uma forma eficaz de combater os malefícios da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terceirização. Entretanto, a soma do formato da terceirização em prática no Brasil 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pautada exclusivamente pela redução de custos - com a legislação que regulamenta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a organização sindical, acaba por inviabilizar a defesa dos trabalhadores em</a:t>
            </a:r>
          </a:p>
          <a:p>
            <a:pPr>
              <a:buNone/>
            </a:pPr>
            <a:r>
              <a:rPr lang="pt-BR" sz="2000" dirty="0" smtClean="0">
                <a:latin typeface="+mj-lt"/>
              </a:rPr>
              <a:t>relação à </a:t>
            </a:r>
            <a:r>
              <a:rPr lang="pt-BR" sz="2000" dirty="0" err="1" smtClean="0">
                <a:latin typeface="+mj-lt"/>
              </a:rPr>
              <a:t>precarização</a:t>
            </a:r>
            <a:r>
              <a:rPr lang="pt-BR" sz="2000" dirty="0" smtClean="0">
                <a:latin typeface="+mj-lt"/>
              </a:rPr>
              <a:t> e às desigualdades no mercado de trabalho.”</a:t>
            </a: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Pulverização e Fragmentação dos Trabalhadores;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Diferentes sindicatos numa mesma empresa e local de trabalho;</a:t>
            </a:r>
          </a:p>
          <a:p>
            <a:pPr>
              <a:buFont typeface="Wingdings" pitchFamily="2" charset="2"/>
              <a:buChar char="Ø"/>
            </a:pPr>
            <a:r>
              <a:rPr lang="pt-BR" sz="2000" dirty="0" smtClean="0">
                <a:latin typeface="+mj-lt"/>
              </a:rPr>
              <a:t>Acordos Coletivos rebaixados.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u="sng" dirty="0" smtClean="0">
                <a:latin typeface="+mj-lt"/>
              </a:rPr>
              <a:t>A TERCEIRIZAÇÃO E OS RAMOS DE ATIVIDADE</a:t>
            </a:r>
          </a:p>
          <a:p>
            <a:pPr>
              <a:buNone/>
            </a:pPr>
            <a:endParaRPr lang="pt-BR" sz="2000" u="sng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“Apesar da  disseminação em todos os setores da economia, há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características e </a:t>
            </a:r>
            <a:r>
              <a:rPr lang="pt-BR" sz="2000" dirty="0" err="1" smtClean="0">
                <a:latin typeface="+mj-lt"/>
              </a:rPr>
              <a:t>consequências</a:t>
            </a:r>
            <a:r>
              <a:rPr lang="pt-BR" sz="2000" dirty="0" smtClean="0">
                <a:latin typeface="+mj-lt"/>
              </a:rPr>
              <a:t> em comum, a forma como ela se desenvolve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e, </a:t>
            </a:r>
            <a:r>
              <a:rPr lang="pt-BR" sz="2000" dirty="0" err="1" smtClean="0">
                <a:latin typeface="+mj-lt"/>
              </a:rPr>
              <a:t>consequentemente</a:t>
            </a:r>
            <a:r>
              <a:rPr lang="pt-BR" sz="2000" dirty="0" smtClean="0">
                <a:latin typeface="+mj-lt"/>
              </a:rPr>
              <a:t>, como os seus impactos ocorrem em cada setor, têm suas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particularidades.” </a:t>
            </a:r>
          </a:p>
          <a:p>
            <a:pPr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Ramo Metalúrgico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Bancos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Setor Portuário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Indústria Química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Setor de Petróleo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Comércio e Serviços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200" dirty="0" smtClean="0">
                <a:latin typeface="+mj-lt"/>
              </a:rPr>
              <a:t>Setor Público (Administração direta, autarquias e fundações )</a:t>
            </a:r>
          </a:p>
          <a:p>
            <a:pPr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Obs. </a:t>
            </a:r>
            <a:r>
              <a:rPr lang="pt-BR" sz="2000" dirty="0" smtClean="0"/>
              <a:t>Salários rebaixados, péssimas condições de trabalho direitos sociais negados são características  comuns em todos os setores. </a:t>
            </a: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6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800" dirty="0" smtClean="0">
                <a:latin typeface="+mj-lt"/>
              </a:rPr>
              <a:t>Projeto de lei </a:t>
            </a:r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1621/2007</a:t>
            </a:r>
            <a:r>
              <a:rPr lang="pt-BR" sz="1800" dirty="0" smtClean="0">
                <a:latin typeface="+mj-lt"/>
              </a:rPr>
              <a:t>, elaborado pela CUT e encampado pelo deputado Vicentinho</a:t>
            </a:r>
          </a:p>
          <a:p>
            <a:pPr>
              <a:buNone/>
            </a:pPr>
            <a:r>
              <a:rPr lang="pt-BR" sz="1800" dirty="0" smtClean="0">
                <a:latin typeface="+mj-lt"/>
              </a:rPr>
              <a:t>(PT-SP), </a:t>
            </a:r>
            <a:r>
              <a:rPr lang="pt-BR" sz="1800" b="1" dirty="0" smtClean="0">
                <a:latin typeface="+mj-lt"/>
              </a:rPr>
              <a:t>propõe:</a:t>
            </a:r>
            <a:r>
              <a:rPr lang="pt-BR" sz="1800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000" dirty="0" smtClean="0">
                <a:latin typeface="+mj-lt"/>
              </a:rPr>
              <a:t>regulamentação da terceirização estabelecendo a igualdade de direitos; 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000" dirty="0" smtClean="0">
                <a:latin typeface="+mj-lt"/>
              </a:rPr>
              <a:t>obrigatoriedade de informação prévia;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000" dirty="0" smtClean="0">
                <a:latin typeface="+mj-lt"/>
              </a:rPr>
              <a:t> proibição da terceirização na atividade-fim;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pt-BR" sz="2000" dirty="0" smtClean="0">
                <a:latin typeface="+mj-lt"/>
              </a:rPr>
              <a:t> responsabilidade solidária e penalização de empresas infratoras, fatores decisivos no combate à </a:t>
            </a:r>
            <a:r>
              <a:rPr lang="pt-BR" sz="2000" dirty="0" err="1" smtClean="0">
                <a:latin typeface="+mj-lt"/>
              </a:rPr>
              <a:t>precarização</a:t>
            </a:r>
            <a:r>
              <a:rPr lang="pt-BR" sz="2000" dirty="0" smtClean="0">
                <a:latin typeface="+mj-lt"/>
              </a:rPr>
              <a:t>. Além desse projeto, que tramita no Congresso Nacional, existe outro, com premissas idênticas, parado na Casa Civil.</a:t>
            </a:r>
          </a:p>
          <a:p>
            <a:pPr algn="ctr">
              <a:buNone/>
            </a:pPr>
            <a:r>
              <a:rPr lang="pt-BR" sz="1800" dirty="0" smtClean="0">
                <a:latin typeface="+mj-lt"/>
              </a:rPr>
              <a:t>	X</a:t>
            </a:r>
          </a:p>
          <a:p>
            <a:pPr>
              <a:buNone/>
            </a:pPr>
            <a:r>
              <a:rPr lang="pt-BR" sz="1800" b="1" dirty="0" smtClean="0">
                <a:latin typeface="+mj-lt"/>
              </a:rPr>
              <a:t>Três projetos sobre a terceirização: 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solidFill>
                  <a:srgbClr val="C00000"/>
                </a:solidFill>
                <a:latin typeface="+mj-lt"/>
              </a:rPr>
              <a:t>PL 4302/1998 </a:t>
            </a:r>
            <a:r>
              <a:rPr lang="pt-BR" sz="2000" dirty="0" smtClean="0">
                <a:latin typeface="+mj-lt"/>
              </a:rPr>
              <a:t>(ainda do período FHC), que propõe a regulamentação da terceirização usando como artifício a ampliação do tempo contratual do trabalho temporário, transformando-o em padrão rebaixado de contratação, com direitos reduzidos; 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solidFill>
                  <a:srgbClr val="C00000"/>
                </a:solidFill>
                <a:latin typeface="+mj-lt"/>
              </a:rPr>
              <a:t>PL 4330/2004</a:t>
            </a:r>
            <a:r>
              <a:rPr lang="pt-BR" sz="2000" dirty="0" smtClean="0">
                <a:latin typeface="+mj-lt"/>
              </a:rPr>
              <a:t>, de Sandro Mabel (PL-GO) que, descaracteriza a relação de emprego e normatiza a terceirização em “atividades-fim” ou “atividades inerentes, acessórias ou complementares à atividade econômica da contratante” (artigo 4° PL4430); e o </a:t>
            </a:r>
            <a:r>
              <a:rPr lang="pt-BR" sz="2000" dirty="0" smtClean="0">
                <a:solidFill>
                  <a:srgbClr val="C00000"/>
                </a:solidFill>
                <a:latin typeface="+mj-lt"/>
              </a:rPr>
              <a:t>PLS 87/2010</a:t>
            </a:r>
            <a:r>
              <a:rPr lang="pt-BR" sz="2000" dirty="0" smtClean="0">
                <a:latin typeface="+mj-lt"/>
              </a:rPr>
              <a:t>, de autoria do Senador Eduardo Azeredo (PSDB-MG).</a:t>
            </a:r>
          </a:p>
          <a:p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66"/>
          </a:xfrm>
        </p:spPr>
        <p:txBody>
          <a:bodyPr>
            <a:normAutofit/>
          </a:bodyPr>
          <a:lstStyle/>
          <a:p>
            <a:pPr algn="ctr"/>
            <a:r>
              <a:rPr lang="pt-BR" sz="2000" b="1" u="sng" dirty="0" smtClean="0">
                <a:solidFill>
                  <a:srgbClr val="C00000"/>
                </a:solidFill>
              </a:rPr>
              <a:t>PROPOSTAS DA CUT DE DIRETRIZES PARA A REGULAMENTAÇÃO DA TERCEIRIZAÇÃO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smtClean="0">
                <a:latin typeface="+mj-lt"/>
              </a:rPr>
              <a:t>1. A terceirização na atividade-fim (permanente) da empresa é proibida.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2. Nas relações de trabalho relativas à atividade-fim da empresa (atividades permanentes) 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não pode haver pessoa jurídica contratada. Nestas atividades, haverá apenas trabalhadores diretamente contratados com vínculo de emprego. 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3. A empresa tomadora deve garantir aos empregados de prestadoras de serviços - quer atuem em suas instalações físicas ou em outro local por ela determinado - as mesmas condições de: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a) Salário;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b) Jornada;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c) Benefícios; 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d) Condições de saúde e segurança no ambiente de trabalho;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e) Ritmo de trabalho.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4. A empresa deve fornecer informação prévia aos sindicatos em seus projetos de terceirização. Estas informações devem ser fornecidas com pelo menos seis meses de antecedência. 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5. A empresa tomadora é proibida de manter empregado em atividade diversa daquela para a qual ele foi contratado pela prestadora de serviços a terceiros.</a:t>
            </a:r>
          </a:p>
          <a:p>
            <a:pPr>
              <a:buNone/>
            </a:pPr>
            <a:r>
              <a:rPr lang="pt-BR" sz="2400" dirty="0" smtClean="0">
                <a:latin typeface="+mj-lt"/>
              </a:rPr>
              <a:t>6. </a:t>
            </a:r>
            <a:r>
              <a:rPr lang="pt-BR" dirty="0" smtClean="0">
                <a:latin typeface="+mj-lt"/>
              </a:rPr>
              <a:t>Os empregados da prestadora de serviços a terceiros não poderão ser subordinados ao comando disciplinar e diretivo da empresa tomadora. A tomadora não poderá exigir a pessoalidade na prestação de serviços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71479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C00000"/>
                </a:solidFill>
              </a:rPr>
              <a:t>-“ 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036496" cy="5040560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chemeClr val="tx1"/>
                </a:solidFill>
                <a:latin typeface="+mj-lt"/>
              </a:rPr>
              <a:t>O que é </a:t>
            </a:r>
            <a:r>
              <a:rPr lang="pt-BR" sz="2800" b="1" dirty="0" smtClean="0">
                <a:solidFill>
                  <a:schemeClr val="tx1"/>
                </a:solidFill>
                <a:latin typeface="+mj-lt"/>
              </a:rPr>
              <a:t>terceirização?</a:t>
            </a:r>
            <a:endParaRPr lang="pt-BR" sz="2800" b="1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sz="2000" dirty="0">
                <a:solidFill>
                  <a:schemeClr val="tx1"/>
                </a:solidFill>
                <a:latin typeface="+mj-lt"/>
              </a:rPr>
              <a:t>Terceirização é o processo pelo qual uma empresa deixa de </a:t>
            </a:r>
            <a:r>
              <a:rPr lang="pt-BR" sz="2000" dirty="0" smtClean="0">
                <a:solidFill>
                  <a:schemeClr val="tx1"/>
                </a:solidFill>
                <a:latin typeface="+mj-lt"/>
              </a:rPr>
              <a:t>executar uma </a:t>
            </a:r>
            <a:r>
              <a:rPr lang="pt-BR" sz="2000" dirty="0">
                <a:solidFill>
                  <a:schemeClr val="tx1"/>
                </a:solidFill>
                <a:latin typeface="+mj-lt"/>
              </a:rPr>
              <a:t>ou mais atividades realizadas por trabalhadores diretamente contratados </a:t>
            </a:r>
            <a:r>
              <a:rPr lang="pt-BR" sz="2000" dirty="0" smtClean="0">
                <a:solidFill>
                  <a:schemeClr val="tx1"/>
                </a:solidFill>
                <a:latin typeface="+mj-lt"/>
              </a:rPr>
              <a:t>e as </a:t>
            </a:r>
            <a:r>
              <a:rPr lang="pt-BR" sz="2000" dirty="0">
                <a:solidFill>
                  <a:schemeClr val="tx1"/>
                </a:solidFill>
                <a:latin typeface="+mj-lt"/>
              </a:rPr>
              <a:t>transfere para outra empresa</a:t>
            </a:r>
            <a:r>
              <a:rPr lang="pt-BR" sz="20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l"/>
            <a:endParaRPr lang="pt-BR" sz="28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sz="2000" dirty="0">
                <a:solidFill>
                  <a:schemeClr val="tx1"/>
                </a:solidFill>
                <a:latin typeface="+mj-lt"/>
              </a:rPr>
              <a:t>Nesse processo, a empresa que terceiriza é chamada “empresa-mãe </a:t>
            </a:r>
            <a:r>
              <a:rPr lang="pt-BR" sz="2000" dirty="0" smtClean="0">
                <a:solidFill>
                  <a:schemeClr val="tx1"/>
                </a:solidFill>
                <a:latin typeface="+mj-lt"/>
              </a:rPr>
              <a:t>ou contratante</a:t>
            </a:r>
            <a:r>
              <a:rPr lang="pt-BR" sz="2000" dirty="0">
                <a:solidFill>
                  <a:schemeClr val="tx1"/>
                </a:solidFill>
                <a:latin typeface="+mj-lt"/>
              </a:rPr>
              <a:t>” e a empresa que executa a atividade terceirizada é chamada </a:t>
            </a:r>
            <a:r>
              <a:rPr lang="pt-BR" sz="2000" dirty="0" smtClean="0">
                <a:solidFill>
                  <a:schemeClr val="tx1"/>
                </a:solidFill>
                <a:latin typeface="+mj-lt"/>
              </a:rPr>
              <a:t>de “</a:t>
            </a:r>
            <a:r>
              <a:rPr lang="pt-BR" sz="2000" dirty="0">
                <a:solidFill>
                  <a:schemeClr val="tx1"/>
                </a:solidFill>
                <a:latin typeface="+mj-lt"/>
              </a:rPr>
              <a:t>empresa terceira ou contratada”.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6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/>
          </a:bodyPr>
          <a:lstStyle/>
          <a:p>
            <a:pPr algn="ctr"/>
            <a:r>
              <a:rPr lang="pt-BR" sz="2000" b="1" u="sng" dirty="0" smtClean="0">
                <a:solidFill>
                  <a:srgbClr val="C00000"/>
                </a:solidFill>
              </a:rPr>
              <a:t>PROPOSTAS DA CUT DE DIRETRIZES PARA A REGULAMENTAÇÃO DA TERCEIRIZAÇÃO</a:t>
            </a:r>
            <a:endParaRPr lang="pt-BR" sz="20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721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t-BR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7. A contratação de prestadoras de serviços constituídas com a finalidade exclusiva de fornecer serviços de mão de obra é proibida, ainda que não haja subordinação ou pessoalidade destes empregados com a empresa tomadora, ressalvados os casos específicos já permitidos na Lei n. 6.019/74 (serviços temporários) e os previstos na Súmula 331 do TST (serviços de vigilância, asseio e conservação e especializados)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8. A empresa tomadora será solidariamente responsável pelas obrigações trabalhistas e previdenciárias garantidas pela Lei, no tocante ao período em que ocorrer a prestação dos serviços pelos empregados da prestadora de serviços.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9. A empresa prestadora de serviços a terceiros é obrigada a fornecer à empresa tomadora, mensalmente, a comprovação do pagamento dos salários, do recolhimento das contribuições previdenciárias e do FGTS. Estas informações serão fornecidas também às representações sindicais sempre que solicitadas.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10. A empresa tomadora assegurará o pagamento de salários, 13º salário, férias e recolhimento de FGTS, se a empresa prestadora deixar de cumprir estes compromissos com seus trabalhadores.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11. Haverá vínculo empregatício entre a empresa tomadora e os empregados da prestadora de serviços sempre que presentes os elementos que caracterizam uma relação do emprego prevista na CLT (Consolidação das Leis do Trabalho). </a:t>
            </a:r>
          </a:p>
          <a:p>
            <a:pPr>
              <a:buNone/>
            </a:pPr>
            <a:r>
              <a:rPr lang="pt-BR" sz="8000" dirty="0" smtClean="0">
                <a:latin typeface="+mj-lt"/>
              </a:rPr>
              <a:t>12. O sindicato representativo dos trabalhadores poderá representar os empregados judicialmente, na qualidade de substituto processual, com o objetivo de assegurar o cumprimento no disposto da lei. </a:t>
            </a:r>
          </a:p>
          <a:p>
            <a:endParaRPr lang="pt-BR" sz="8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000" dirty="0" smtClean="0">
                <a:latin typeface="+mj-lt"/>
              </a:rPr>
              <a:t>Não existe futuro na terceirização a não ser a retirada de direitos, mortes, mutilações e humilhação dos trabalhadores e trabalhadoras</a:t>
            </a:r>
            <a:r>
              <a:rPr lang="pt-BR" dirty="0" smtClean="0">
                <a:latin typeface="+mj-lt"/>
              </a:rPr>
              <a:t>.</a:t>
            </a:r>
          </a:p>
          <a:p>
            <a:pPr>
              <a:buNone/>
            </a:pPr>
            <a:r>
              <a:rPr lang="pt-BR" dirty="0" smtClean="0">
                <a:latin typeface="+mj-lt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Recentemente o presidente  da câmara dos deputados, Eduardo Cunha – (PMDB RJ)  e 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o relator Artur Maia (SD BA), no intuito de atender os interesses empresariais colocou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em pauta, discussão  e votação do PL 4330, o projeto que regulamenta a terceirização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no Brasil foi aprovado com a diferença de 17 votos. 230 parlamentares 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votaram a favor  203 deputados foram contrários. Atualmente, o PL 4330, agora segue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tramitando no senado.</a:t>
            </a:r>
          </a:p>
          <a:p>
            <a:pPr>
              <a:spcBef>
                <a:spcPts val="0"/>
              </a:spcBef>
              <a:buNone/>
            </a:pPr>
            <a:endParaRPr lang="pt-BR" sz="24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C00000"/>
                </a:solidFill>
                <a:latin typeface="+mj-lt"/>
              </a:rPr>
              <a:t>Obs. </a:t>
            </a:r>
            <a:r>
              <a:rPr lang="pt-BR" sz="2400" i="1" dirty="0" smtClean="0">
                <a:latin typeface="+mj-lt"/>
              </a:rPr>
              <a:t>Nesse momento a única salva guarda dos trabalhadores/as é a SÚMULA 331 do TST que proíbe a terceirização na atividade-fim. Caso o PL4330 seja aprovada será a institucionalização da </a:t>
            </a:r>
            <a:r>
              <a:rPr lang="pt-BR" sz="2400" i="1" dirty="0" err="1" smtClean="0">
                <a:latin typeface="+mj-lt"/>
              </a:rPr>
              <a:t>precarização</a:t>
            </a:r>
            <a:r>
              <a:rPr lang="pt-BR" sz="2400" i="1" dirty="0" smtClean="0">
                <a:latin typeface="+mj-lt"/>
              </a:rPr>
              <a:t> do trabalho no Brasil.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21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BR" b="1" u="sng" dirty="0" smtClean="0"/>
          </a:p>
          <a:p>
            <a:pPr algn="ctr">
              <a:buNone/>
            </a:pPr>
            <a:endParaRPr lang="pt-BR" b="1" u="sng" dirty="0" smtClean="0">
              <a:latin typeface="+mj-lt"/>
            </a:endParaRPr>
          </a:p>
          <a:p>
            <a:pPr algn="ctr">
              <a:buNone/>
            </a:pPr>
            <a:endParaRPr lang="pt-BR" b="1" u="sng" dirty="0" smtClean="0">
              <a:latin typeface="+mj-lt"/>
            </a:endParaRPr>
          </a:p>
          <a:p>
            <a:pPr algn="ctr">
              <a:buNone/>
            </a:pPr>
            <a:endParaRPr lang="pt-BR" b="1" u="sng" dirty="0" smtClean="0">
              <a:latin typeface="+mj-lt"/>
            </a:endParaRPr>
          </a:p>
          <a:p>
            <a:pPr algn="ctr">
              <a:buNone/>
            </a:pPr>
            <a:endParaRPr lang="pt-BR" b="1" u="sng" dirty="0" smtClean="0">
              <a:latin typeface="+mj-lt"/>
            </a:endParaRPr>
          </a:p>
          <a:p>
            <a:pPr algn="ctr">
              <a:buNone/>
            </a:pPr>
            <a:endParaRPr lang="pt-BR" b="1" u="sng" dirty="0" smtClean="0">
              <a:latin typeface="+mj-lt"/>
            </a:endParaRPr>
          </a:p>
          <a:p>
            <a:pPr algn="ctr">
              <a:buNone/>
            </a:pPr>
            <a:endParaRPr lang="pt-BR" sz="2000" b="1" u="sng" dirty="0" smtClean="0">
              <a:solidFill>
                <a:srgbClr val="FF0000"/>
              </a:solidFill>
              <a:latin typeface="+mj-lt"/>
            </a:endParaRPr>
          </a:p>
          <a:p>
            <a:pPr algn="ctr">
              <a:buNone/>
            </a:pPr>
            <a:r>
              <a:rPr lang="pt-BR" sz="2000" b="1" u="sng" dirty="0" smtClean="0">
                <a:solidFill>
                  <a:srgbClr val="FF0000"/>
                </a:solidFill>
                <a:latin typeface="+mj-lt"/>
              </a:rPr>
              <a:t>Eduardo Lirio Guterra – Secretário Adjunto de Saúde do Trabalhador </a:t>
            </a:r>
          </a:p>
          <a:p>
            <a:pPr algn="ctr">
              <a:buNone/>
            </a:pPr>
            <a:r>
              <a:rPr lang="pt-BR" sz="2000" b="1" u="sng" dirty="0" err="1" smtClean="0">
                <a:solidFill>
                  <a:srgbClr val="FF0000"/>
                </a:solidFill>
                <a:latin typeface="+mj-lt"/>
              </a:rPr>
              <a:t>E-mail</a:t>
            </a:r>
            <a:r>
              <a:rPr lang="pt-BR" sz="2000" b="1" u="sng" dirty="0" smtClean="0">
                <a:solidFill>
                  <a:srgbClr val="FF0000"/>
                </a:solidFill>
                <a:latin typeface="+mj-lt"/>
              </a:rPr>
              <a:t>: guterra@cut.org.br</a:t>
            </a:r>
          </a:p>
          <a:p>
            <a:pPr>
              <a:buNone/>
            </a:pPr>
            <a:endParaRPr lang="pt-BR" b="1" u="sng" dirty="0" smtClean="0">
              <a:latin typeface="+mj-lt"/>
            </a:endParaRPr>
          </a:p>
          <a:p>
            <a:pPr>
              <a:buNone/>
            </a:pPr>
            <a:r>
              <a:rPr lang="pt-BR" sz="1600" b="1" u="sng" dirty="0" smtClean="0">
                <a:solidFill>
                  <a:srgbClr val="00B0F0"/>
                </a:solidFill>
                <a:latin typeface="+mj-lt"/>
                <a:hlinkClick r:id="rId2"/>
              </a:rPr>
              <a:t>           </a:t>
            </a:r>
            <a:r>
              <a:rPr lang="pt-BR" sz="1600" b="1" u="sng" dirty="0" smtClean="0">
                <a:solidFill>
                  <a:schemeClr val="accent1"/>
                </a:solidFill>
                <a:latin typeface="+mj-lt"/>
                <a:hlinkClick r:id="rId3"/>
              </a:rPr>
              <a:t>http://cut.org.br/acao/dossie-terceirizacao-e-desenvolvimento-uma-conta-que-nao-fecha</a:t>
            </a:r>
            <a:r>
              <a:rPr lang="pt-BR" sz="1600" b="1" u="sng" dirty="0" smtClean="0">
                <a:solidFill>
                  <a:srgbClr val="00B0F0"/>
                </a:solidFill>
                <a:latin typeface="+mj-lt"/>
              </a:rPr>
              <a:t>;  </a:t>
            </a:r>
            <a:endParaRPr lang="pt-BR" sz="1600" dirty="0" smtClean="0">
              <a:solidFill>
                <a:srgbClr val="00B0F0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  <p:pic>
        <p:nvPicPr>
          <p:cNvPr id="6" name="Imagem 5" descr="http://www.cut.org.br/system/images/10efd463fe085f08ba1547707e88b3bc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500042"/>
            <a:ext cx="5400040" cy="3597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/>
              <a:t> </a:t>
            </a:r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A experiência terceirização fere a dignidade humana, pois vai na contra-mão dos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princípios elementares, preconizados pela: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pt-BR" sz="2000" dirty="0" smtClean="0">
                <a:latin typeface="+mj-lt"/>
              </a:rPr>
              <a:t>Declaração Universal dos Direitos Humanos;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pt-BR" sz="2000" dirty="0" smtClean="0">
                <a:latin typeface="+mj-lt"/>
              </a:rPr>
              <a:t>Convenções da Organização Internacional do Trabalho – OIT ;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pt-BR" sz="2000" dirty="0" smtClean="0">
                <a:latin typeface="+mj-lt"/>
              </a:rPr>
              <a:t>Agenda Nacional do Trabalho Decente;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pt-BR" sz="2000" dirty="0" smtClean="0">
                <a:latin typeface="+mj-lt"/>
              </a:rPr>
              <a:t>Constituição Federal – Direito a Saúde e a Seguridade social </a:t>
            </a: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pt-BR" sz="2000" dirty="0" smtClean="0">
                <a:latin typeface="+mj-lt"/>
              </a:rPr>
              <a:t>Política Nacional de Saúde e Segurança no Trabalho; 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endParaRPr lang="pt-BR" sz="20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6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554683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Alguns teóricos enfatizam-se os ganhos da especialização e da cooperação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advindos da nova relação entre empresas. Consultores apontam o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“outsourcing” como o caminho para a modernidade.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/>
          </a:p>
          <a:p>
            <a:pPr>
              <a:spcBef>
                <a:spcPts val="0"/>
              </a:spcBef>
              <a:buNone/>
            </a:pPr>
            <a:r>
              <a:rPr lang="pt-BR" sz="2400" b="1" u="sng" dirty="0" smtClean="0">
                <a:latin typeface="+mj-lt"/>
              </a:rPr>
              <a:t>Com a terceirização: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“As empresas procuram otimizar seus lucros pelo crescimento da produtividade,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pelo desenvolvimento de produtos com maior valor agregado - com maior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tecnologia – ou ainda devido à especialização dos serviços ou produção. 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Estratégia central, otimizar seus lucros e reduzir preços, em especial, por meio de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baixíssimos salários, altas jornadas e pouco ou nenhum investimento em melhoria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das condições de trabalho, que passam a ser de responsabilidade da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subcontratada.”</a:t>
            </a:r>
          </a:p>
          <a:p>
            <a:pPr>
              <a:spcBef>
                <a:spcPts val="0"/>
              </a:spcBef>
              <a:buNone/>
            </a:pPr>
            <a:endParaRPr lang="pt-BR" sz="2000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  </a:t>
            </a:r>
          </a:p>
          <a:p>
            <a:pPr>
              <a:spcBef>
                <a:spcPts val="0"/>
              </a:spcBef>
              <a:buNone/>
            </a:pPr>
            <a:endParaRPr lang="pt-BR" sz="2400" dirty="0">
              <a:latin typeface="+mj-lt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6" name="Picture 2" descr="C:\Users\gilberto\Desktop\logo-c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357850"/>
          </a:xfrm>
        </p:spPr>
        <p:txBody>
          <a:bodyPr/>
          <a:lstStyle/>
          <a:p>
            <a:pPr>
              <a:buNone/>
            </a:pPr>
            <a:r>
              <a:rPr lang="pt-BR" sz="2000" b="1" u="sng" dirty="0" smtClean="0">
                <a:latin typeface="+mj-lt"/>
              </a:rPr>
              <a:t>NÚMEROS DA TERCEIRIZAÇÃO</a:t>
            </a:r>
          </a:p>
          <a:p>
            <a:pPr>
              <a:buNone/>
            </a:pPr>
            <a:endParaRPr lang="pt-BR" sz="2000" b="1" u="sng" dirty="0" smtClean="0">
              <a:latin typeface="+mj-lt"/>
            </a:endParaRPr>
          </a:p>
          <a:p>
            <a:pPr algn="ctr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Trabalhadores terceirizados perfazem 26,8% do mercado formal de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trabalho, totalizando 12,7 milhões de assalariados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1200" dirty="0" smtClean="0"/>
              <a:t>(ver tabela abaixo):</a:t>
            </a:r>
          </a:p>
          <a:p>
            <a:pPr>
              <a:spcBef>
                <a:spcPts val="0"/>
              </a:spcBef>
              <a:buNone/>
            </a:pPr>
            <a:endParaRPr lang="pt-BR" sz="12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28868"/>
            <a:ext cx="8429684" cy="3870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28641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pt-BR" sz="2000" u="sng" dirty="0" smtClean="0">
                <a:latin typeface="+mj-lt"/>
              </a:rPr>
              <a:t>Tabela 2,</a:t>
            </a:r>
            <a:r>
              <a:rPr lang="pt-BR" sz="2000" dirty="0" smtClean="0">
                <a:latin typeface="+mj-lt"/>
              </a:rPr>
              <a:t> observam-se três indicadores relevantes das condições de trabalho, que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reforçam que a estratégia de otimização dos lucros mediante terceirização, está</a:t>
            </a:r>
          </a:p>
          <a:p>
            <a:pPr>
              <a:spcBef>
                <a:spcPts val="0"/>
              </a:spcBef>
              <a:buNone/>
            </a:pPr>
            <a:r>
              <a:rPr lang="pt-BR" sz="2000" dirty="0" smtClean="0">
                <a:latin typeface="+mj-lt"/>
              </a:rPr>
              <a:t>fortemente baseada na </a:t>
            </a:r>
            <a:r>
              <a:rPr lang="pt-BR" sz="2000" dirty="0" err="1" smtClean="0">
                <a:latin typeface="+mj-lt"/>
              </a:rPr>
              <a:t>precarização</a:t>
            </a:r>
            <a:r>
              <a:rPr lang="pt-BR" sz="2000" dirty="0" smtClean="0">
                <a:latin typeface="+mj-lt"/>
              </a:rPr>
              <a:t> do trabalho.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87868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6436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Os dados acima é reforçado pelos dados da Tabela 3, que demonstra uma concentração nas</a:t>
            </a:r>
          </a:p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faixas até três salários mínimos, que perfazem 78,5% do total de trabalhadores em setores</a:t>
            </a:r>
          </a:p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tipicamente terceirizados. Por outro lado, apesar dos trabalhadores em setores diretamente</a:t>
            </a:r>
          </a:p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contratantes também terem uma alta concentração nessas duas faixas (67,4%) - como dito</a:t>
            </a:r>
          </a:p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acima, muito em função do fenômeno do salário mínimo nos últimos anos este grupo está</a:t>
            </a:r>
          </a:p>
          <a:p>
            <a:pPr>
              <a:spcBef>
                <a:spcPts val="0"/>
              </a:spcBef>
              <a:buNone/>
            </a:pPr>
            <a:r>
              <a:rPr lang="pt-BR" sz="1800" dirty="0" smtClean="0">
                <a:latin typeface="+mj-lt"/>
              </a:rPr>
              <a:t>melhor distribuído entre as diversas faixas salariais do que os terceiros.</a:t>
            </a:r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778674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57166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358246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pPr algn="ctr"/>
            <a:r>
              <a:rPr lang="pt-BR" sz="2800" dirty="0" smtClean="0">
                <a:solidFill>
                  <a:srgbClr val="C00000"/>
                </a:solidFill>
              </a:rPr>
              <a:t>Terceirização e Desenvolvimento – Um conta que não fecha</a:t>
            </a:r>
            <a:endParaRPr lang="pt-BR" sz="2800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2968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3FDF-FBD1-4716-A373-EA2B49F74E52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5" name="Picture 2" descr="C:\Users\gilberto\Desktop\logo-c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94322"/>
            <a:ext cx="1500166" cy="66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409</TotalTime>
  <Words>1776</Words>
  <Application>Microsoft Office PowerPoint</Application>
  <PresentationFormat>Apresentação na tela (4:3)</PresentationFormat>
  <Paragraphs>223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Fluxo</vt:lpstr>
      <vt:lpstr>CENTRAL ÚNICA DOS TRABALHADORES </vt:lpstr>
      <vt:lpstr>-“ Terceirização e Desenvolvimento – Um conta que não fecha</vt:lpstr>
      <vt:lpstr> 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Terceirização e Desenvolvimento – Um conta que não fecha</vt:lpstr>
      <vt:lpstr>PROPOSTAS DA CUT DE DIRETRIZES PARA A REGULAMENTAÇÃO DA TERCEIRIZAÇÃO</vt:lpstr>
      <vt:lpstr>PROPOSTAS DA CUT DE DIRETRIZES PARA A REGULAMENTAÇÃO DA TERCEIRIZAÇÃO</vt:lpstr>
      <vt:lpstr>Terceirização e Desenvolvimento – Um conta que não fecha</vt:lpstr>
      <vt:lpstr>Terceirização e Desenvolvimento – Um conta que não fecha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TERCEIRIZAÇÃO</dc:title>
  <dc:creator>Banner</dc:creator>
  <cp:lastModifiedBy>gilberto</cp:lastModifiedBy>
  <cp:revision>68</cp:revision>
  <dcterms:created xsi:type="dcterms:W3CDTF">2015-05-02T20:30:29Z</dcterms:created>
  <dcterms:modified xsi:type="dcterms:W3CDTF">2015-05-05T17:41:00Z</dcterms:modified>
</cp:coreProperties>
</file>