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27" r:id="rId2"/>
    <p:sldId id="261" r:id="rId3"/>
    <p:sldId id="328" r:id="rId4"/>
    <p:sldId id="329" r:id="rId5"/>
    <p:sldId id="330" r:id="rId6"/>
    <p:sldId id="331" r:id="rId7"/>
    <p:sldId id="332" r:id="rId8"/>
    <p:sldId id="263" r:id="rId9"/>
    <p:sldId id="333"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0"/>
    <p:restoredTop sz="94659"/>
  </p:normalViewPr>
  <p:slideViewPr>
    <p:cSldViewPr snapToGrid="0" snapToObjects="1">
      <p:cViewPr>
        <p:scale>
          <a:sx n="57" d="100"/>
          <a:sy n="57" d="100"/>
        </p:scale>
        <p:origin x="-667" y="2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2" d="100"/>
          <a:sy n="82" d="100"/>
        </p:scale>
        <p:origin x="33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F32C9-0413-4F4F-A190-1452C223909A}" type="datetimeFigureOut">
              <a:rPr lang="pt-BR" smtClean="0"/>
              <a:t>11/08/2021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A1023-74E9-BB43-B84A-B1D8FCACFFC8}" type="slidenum">
              <a:rPr lang="pt-BR" smtClean="0"/>
              <a:t>‹nº›</a:t>
            </a:fld>
            <a:endParaRPr lang="pt-BR"/>
          </a:p>
        </p:txBody>
      </p:sp>
    </p:spTree>
    <p:extLst>
      <p:ext uri="{BB962C8B-B14F-4D97-AF65-F5344CB8AC3E}">
        <p14:creationId xmlns:p14="http://schemas.microsoft.com/office/powerpoint/2010/main" val="393487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4DA1023-74E9-BB43-B84A-B1D8FCACFFC8}" type="slidenum">
              <a:rPr lang="pt-BR" smtClean="0"/>
              <a:t>6</a:t>
            </a:fld>
            <a:endParaRPr lang="pt-BR"/>
          </a:p>
        </p:txBody>
      </p:sp>
    </p:spTree>
    <p:extLst>
      <p:ext uri="{BB962C8B-B14F-4D97-AF65-F5344CB8AC3E}">
        <p14:creationId xmlns:p14="http://schemas.microsoft.com/office/powerpoint/2010/main" val="8633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4DA1023-74E9-BB43-B84A-B1D8FCACFFC8}" type="slidenum">
              <a:rPr lang="pt-BR" smtClean="0"/>
              <a:t>9</a:t>
            </a:fld>
            <a:endParaRPr lang="pt-BR"/>
          </a:p>
        </p:txBody>
      </p:sp>
    </p:spTree>
    <p:extLst>
      <p:ext uri="{BB962C8B-B14F-4D97-AF65-F5344CB8AC3E}">
        <p14:creationId xmlns:p14="http://schemas.microsoft.com/office/powerpoint/2010/main" val="3581539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78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68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35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11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78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00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2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8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4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91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19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368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32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23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3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96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480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97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09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47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81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5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7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52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4CCEDD81-C4C3-4B4D-AECF-3E2C816CC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0C55D4D7-3217-624A-97C4-232F59C50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xmlns="" id="{4E005879-938B-5D4D-BFEC-2D221E39F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AD3A-983D-5240-AEDB-AADD78968BA6}" type="datetimeFigureOut">
              <a:rPr lang="pt-BR" smtClean="0"/>
              <a:t>11/08/2021</a:t>
            </a:fld>
            <a:endParaRPr lang="pt-BR"/>
          </a:p>
        </p:txBody>
      </p:sp>
      <p:sp>
        <p:nvSpPr>
          <p:cNvPr id="5" name="Espaço Reservado para Rodapé 4">
            <a:extLst>
              <a:ext uri="{FF2B5EF4-FFF2-40B4-BE49-F238E27FC236}">
                <a16:creationId xmlns:a16="http://schemas.microsoft.com/office/drawing/2014/main" xmlns="" id="{3A4C1484-AE8D-584C-A2F9-2DA814F5F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51866E46-E51D-4240-BD14-6B61B65AF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C3A06-0E15-504F-8050-E31ABE7DC265}" type="slidenum">
              <a:rPr lang="pt-BR" smtClean="0"/>
              <a:t>‹nº›</a:t>
            </a:fld>
            <a:endParaRPr lang="pt-BR"/>
          </a:p>
        </p:txBody>
      </p:sp>
    </p:spTree>
    <p:extLst>
      <p:ext uri="{BB962C8B-B14F-4D97-AF65-F5344CB8AC3E}">
        <p14:creationId xmlns:p14="http://schemas.microsoft.com/office/powerpoint/2010/main" val="326694285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1" r:id="rId3"/>
    <p:sldLayoutId id="2147483666" r:id="rId4"/>
    <p:sldLayoutId id="2147483662" r:id="rId5"/>
    <p:sldLayoutId id="2147483667" r:id="rId6"/>
    <p:sldLayoutId id="2147483652" r:id="rId7"/>
    <p:sldLayoutId id="2147483657" r:id="rId8"/>
    <p:sldLayoutId id="2147483663" r:id="rId9"/>
    <p:sldLayoutId id="2147483664" r:id="rId10"/>
    <p:sldLayoutId id="2147483665" r:id="rId11"/>
    <p:sldLayoutId id="2147483660"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CFA79A-DFA0-E148-98D7-9B6A0D5FD63A}"/>
              </a:ext>
            </a:extLst>
          </p:cNvPr>
          <p:cNvSpPr txBox="1">
            <a:spLocks/>
          </p:cNvSpPr>
          <p:nvPr/>
        </p:nvSpPr>
        <p:spPr>
          <a:xfrm>
            <a:off x="1618986" y="1773580"/>
            <a:ext cx="865146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pt-BR" sz="3200" b="1" dirty="0" smtClean="0">
                <a:solidFill>
                  <a:schemeClr val="bg1"/>
                </a:solidFill>
              </a:rPr>
              <a:t>CONSELHO </a:t>
            </a:r>
            <a:r>
              <a:rPr lang="pt-BR" sz="3200" b="1" dirty="0">
                <a:solidFill>
                  <a:schemeClr val="bg1"/>
                </a:solidFill>
              </a:rPr>
              <a:t>NACIONAL DE </a:t>
            </a:r>
            <a:r>
              <a:rPr lang="pt-BR" sz="3200" b="1" dirty="0" smtClean="0">
                <a:solidFill>
                  <a:schemeClr val="bg1"/>
                </a:solidFill>
              </a:rPr>
              <a:t>SAÚDE</a:t>
            </a:r>
          </a:p>
          <a:p>
            <a:pPr algn="ctr">
              <a:lnSpc>
                <a:spcPct val="100000"/>
              </a:lnSpc>
            </a:pPr>
            <a:endParaRPr lang="pt-BR" sz="3200" b="1" dirty="0" smtClean="0">
              <a:solidFill>
                <a:schemeClr val="bg1"/>
              </a:solidFill>
            </a:endParaRPr>
          </a:p>
          <a:p>
            <a:pPr algn="ctr">
              <a:lnSpc>
                <a:spcPct val="100000"/>
              </a:lnSpc>
            </a:pPr>
            <a:r>
              <a:rPr lang="pt-BR" sz="3200" b="1" dirty="0">
                <a:solidFill>
                  <a:schemeClr val="bg1"/>
                </a:solidFill>
              </a:rPr>
              <a:t>PROCESSO </a:t>
            </a:r>
            <a:r>
              <a:rPr lang="pt-BR" sz="3200" b="1" dirty="0" smtClean="0">
                <a:solidFill>
                  <a:schemeClr val="bg1"/>
                </a:solidFill>
              </a:rPr>
              <a:t>ELEITORAL 2021-2024</a:t>
            </a:r>
            <a:endParaRPr lang="pt-BR" sz="3200" b="1" dirty="0">
              <a:solidFill>
                <a:schemeClr val="bg1"/>
              </a:solidFill>
            </a:endParaRPr>
          </a:p>
        </p:txBody>
      </p:sp>
    </p:spTree>
    <p:extLst>
      <p:ext uri="{BB962C8B-B14F-4D97-AF65-F5344CB8AC3E}">
        <p14:creationId xmlns:p14="http://schemas.microsoft.com/office/powerpoint/2010/main" val="41313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4594BBFF-8123-A74F-A2AF-DDC6AF2E0E39}"/>
              </a:ext>
            </a:extLst>
          </p:cNvPr>
          <p:cNvSpPr>
            <a:spLocks noGrp="1"/>
          </p:cNvSpPr>
          <p:nvPr>
            <p:ph type="title" idx="4294967295"/>
          </p:nvPr>
        </p:nvSpPr>
        <p:spPr>
          <a:xfrm>
            <a:off x="838200" y="365125"/>
            <a:ext cx="9731188" cy="1497542"/>
          </a:xfrm>
        </p:spPr>
        <p:txBody>
          <a:bodyPr anchor="ctr">
            <a:noAutofit/>
          </a:bodyPr>
          <a:lstStyle/>
          <a:p>
            <a:pPr algn="ctr">
              <a:lnSpc>
                <a:spcPct val="100000"/>
              </a:lnSpc>
            </a:pPr>
            <a:r>
              <a:rPr lang="pt-BR" sz="2400" b="1" dirty="0">
                <a:solidFill>
                  <a:schemeClr val="bg1"/>
                </a:solidFill>
              </a:rPr>
              <a:t>EDITAL CNS Nº 001/2021</a:t>
            </a:r>
            <a:br>
              <a:rPr lang="pt-BR" sz="2400" b="1" dirty="0">
                <a:solidFill>
                  <a:schemeClr val="bg1"/>
                </a:solidFill>
              </a:rPr>
            </a:br>
            <a:r>
              <a:rPr lang="pt-BR" sz="2400" b="1" dirty="0">
                <a:solidFill>
                  <a:schemeClr val="bg1"/>
                </a:solidFill>
              </a:rPr>
              <a:t>CONVOCAÇÃO DA ELEIÇÃO DO CONSELHO NACIONAL DE SAÚDE PARA O MANDATO DO TRIÊNIO 2021/2024</a:t>
            </a:r>
          </a:p>
        </p:txBody>
      </p:sp>
      <p:sp>
        <p:nvSpPr>
          <p:cNvPr id="6" name="Espaço Reservado para Texto 2">
            <a:extLst>
              <a:ext uri="{FF2B5EF4-FFF2-40B4-BE49-F238E27FC236}">
                <a16:creationId xmlns:a16="http://schemas.microsoft.com/office/drawing/2014/main" xmlns="" id="{8037FF1C-3E67-4E49-97B5-81DAFFA4881F}"/>
              </a:ext>
            </a:extLst>
          </p:cNvPr>
          <p:cNvSpPr>
            <a:spLocks noGrp="1"/>
          </p:cNvSpPr>
          <p:nvPr>
            <p:ph type="body" sz="quarter" idx="4294967295"/>
          </p:nvPr>
        </p:nvSpPr>
        <p:spPr>
          <a:xfrm>
            <a:off x="403412" y="1714750"/>
            <a:ext cx="10293617" cy="5143250"/>
          </a:xfrm>
        </p:spPr>
        <p:txBody>
          <a:bodyPr anchor="t">
            <a:noAutofit/>
          </a:bodyPr>
          <a:lstStyle/>
          <a:p>
            <a:pPr marL="0" indent="0" algn="just">
              <a:lnSpc>
                <a:spcPct val="150000"/>
              </a:lnSpc>
              <a:buNone/>
            </a:pPr>
            <a:r>
              <a:rPr lang="pt-BR" sz="2200" b="1" dirty="0"/>
              <a:t>Art. 1º </a:t>
            </a:r>
            <a:r>
              <a:rPr lang="pt-BR" sz="2200" dirty="0"/>
              <a:t>O Presidente da Comissão Eleitoral para as eleições do mandato 2021- 2024 do Conselho Nacional de Saúde, designado pela Portaria nº (número), de (data) de (mês) de 2021 e nos termos da Resolução CNS nº 657, de 09 de julho de 2021, publicada no Diário Oficial da União nº 145, Seção 1, em 03 de agosto de 2021, no uso das atribuições que lhes foram conferidas, convoca a eleição para a escolha das entidades e movimentos sociais das usuárias e usuários do Sistema Único de Saúde (SUS), dos profissionais de saúde, incluída a comunidade científica, dos prestadores de serviços de saúde e das entidades empresariais com atividades na área de saúde, doravante denominados entidades e movimentos sociais.</a:t>
            </a:r>
          </a:p>
        </p:txBody>
      </p:sp>
    </p:spTree>
    <p:extLst>
      <p:ext uri="{BB962C8B-B14F-4D97-AF65-F5344CB8AC3E}">
        <p14:creationId xmlns:p14="http://schemas.microsoft.com/office/powerpoint/2010/main" val="334317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17494" y="685364"/>
            <a:ext cx="6096000" cy="523220"/>
          </a:xfrm>
          <a:prstGeom prst="rect">
            <a:avLst/>
          </a:prstGeom>
        </p:spPr>
        <p:txBody>
          <a:bodyPr>
            <a:spAutoFit/>
          </a:bodyPr>
          <a:lstStyle/>
          <a:p>
            <a:r>
              <a:rPr lang="pt-BR" sz="2800" b="1" dirty="0" smtClean="0">
                <a:solidFill>
                  <a:schemeClr val="bg1"/>
                </a:solidFill>
              </a:rPr>
              <a:t> </a:t>
            </a:r>
            <a:r>
              <a:rPr lang="pt-BR" sz="2800" b="1" dirty="0">
                <a:solidFill>
                  <a:schemeClr val="bg1"/>
                </a:solidFill>
              </a:rPr>
              <a:t>Da participação no pleito eleitoral </a:t>
            </a:r>
          </a:p>
        </p:txBody>
      </p:sp>
      <p:sp>
        <p:nvSpPr>
          <p:cNvPr id="3" name="Retângulo 2"/>
          <p:cNvSpPr/>
          <p:nvPr/>
        </p:nvSpPr>
        <p:spPr>
          <a:xfrm>
            <a:off x="336176" y="1738369"/>
            <a:ext cx="11214848" cy="4893647"/>
          </a:xfrm>
          <a:prstGeom prst="rect">
            <a:avLst/>
          </a:prstGeom>
        </p:spPr>
        <p:txBody>
          <a:bodyPr wrap="square">
            <a:spAutoFit/>
          </a:bodyPr>
          <a:lstStyle/>
          <a:p>
            <a:r>
              <a:rPr lang="pt-BR" sz="2400" b="1" dirty="0" smtClean="0"/>
              <a:t>Art</a:t>
            </a:r>
            <a:r>
              <a:rPr lang="pt-BR" sz="2400" b="1" dirty="0"/>
              <a:t>. 2º </a:t>
            </a:r>
            <a:r>
              <a:rPr lang="pt-BR" sz="2400" dirty="0"/>
              <a:t>Poderão votar e serem votadas as entidades e os movimentos sociais, inscritos no período de 20 de agosto a 05 de outubro de 2021, até às 18 horas (horário de Brasília), e homologados pela Comissão Eleitoral, conforme Decreto nº 5.839, de 11 de julho de 2006, através de seus representantes formalmente credenciados, observando o Art. 7º, §1º da Resolução CNS nº 657, de 09 de julho de 2021, mediante requerimento preenchido e assinado por representante legal da entidade e do movimento social e enviado digitalmente em PDF à Comissão Eleitoral. </a:t>
            </a:r>
          </a:p>
          <a:p>
            <a:r>
              <a:rPr lang="pt-BR" sz="2400" b="1" dirty="0"/>
              <a:t>§1º </a:t>
            </a:r>
            <a:r>
              <a:rPr lang="pt-BR" sz="2400" dirty="0"/>
              <a:t>O link para as inscrições a que se refere este artigo será disponibilizado no site do Conselho Nacional de Saúde. </a:t>
            </a:r>
          </a:p>
          <a:p>
            <a:r>
              <a:rPr lang="pt-BR" sz="2400" b="1" dirty="0"/>
              <a:t>§2º </a:t>
            </a:r>
            <a:r>
              <a:rPr lang="pt-BR" sz="2400" dirty="0"/>
              <a:t>As entidades e os movimentos sociais deverão observar as regras relativas à documentação necessária à sua inscrição no processo eleitoral, conforme previsto no Capítulo V da Resolução CNS nº 657, de 09 de julho de 2021. </a:t>
            </a:r>
          </a:p>
        </p:txBody>
      </p:sp>
    </p:spTree>
    <p:extLst>
      <p:ext uri="{BB962C8B-B14F-4D97-AF65-F5344CB8AC3E}">
        <p14:creationId xmlns:p14="http://schemas.microsoft.com/office/powerpoint/2010/main" val="2438226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5106" y="600653"/>
            <a:ext cx="9834282" cy="830997"/>
          </a:xfrm>
          <a:prstGeom prst="rect">
            <a:avLst/>
          </a:prstGeom>
        </p:spPr>
        <p:txBody>
          <a:bodyPr wrap="square">
            <a:spAutoFit/>
          </a:bodyPr>
          <a:lstStyle/>
          <a:p>
            <a:pPr algn="ctr"/>
            <a:r>
              <a:rPr lang="pt-BR" sz="2400" b="1" dirty="0" smtClean="0">
                <a:solidFill>
                  <a:schemeClr val="bg1"/>
                </a:solidFill>
              </a:rPr>
              <a:t> </a:t>
            </a:r>
            <a:r>
              <a:rPr lang="pt-BR" sz="2400" b="1" dirty="0">
                <a:solidFill>
                  <a:schemeClr val="bg1"/>
                </a:solidFill>
              </a:rPr>
              <a:t>Da publicação das entidades e dos movimentos sociais inscritos e das </a:t>
            </a:r>
            <a:r>
              <a:rPr lang="pt-BR" sz="2400" b="1" dirty="0" err="1" smtClean="0">
                <a:solidFill>
                  <a:schemeClr val="bg1"/>
                </a:solidFill>
              </a:rPr>
              <a:t>diligênicias</a:t>
            </a:r>
            <a:r>
              <a:rPr lang="pt-BR" sz="2400" b="1" dirty="0">
                <a:solidFill>
                  <a:schemeClr val="bg1"/>
                </a:solidFill>
              </a:rPr>
              <a:t>.</a:t>
            </a:r>
          </a:p>
        </p:txBody>
      </p:sp>
      <p:sp>
        <p:nvSpPr>
          <p:cNvPr id="3" name="Retângulo 2"/>
          <p:cNvSpPr/>
          <p:nvPr/>
        </p:nvSpPr>
        <p:spPr>
          <a:xfrm>
            <a:off x="430306" y="1702057"/>
            <a:ext cx="11291047" cy="4832092"/>
          </a:xfrm>
          <a:prstGeom prst="rect">
            <a:avLst/>
          </a:prstGeom>
        </p:spPr>
        <p:txBody>
          <a:bodyPr wrap="square">
            <a:spAutoFit/>
          </a:bodyPr>
          <a:lstStyle/>
          <a:p>
            <a:r>
              <a:rPr lang="pt-BR" sz="2200" b="1" dirty="0" smtClean="0"/>
              <a:t>Art</a:t>
            </a:r>
            <a:r>
              <a:rPr lang="pt-BR" sz="2200" b="1" dirty="0"/>
              <a:t>. 3º </a:t>
            </a:r>
            <a:r>
              <a:rPr lang="pt-BR" sz="2200" dirty="0"/>
              <a:t>A listagem das entidades e movimentos sociais inscritos para o processo eleitoral, será divulgada na página eletrônica do Conselho Nacional de Saúde no dia 18 de outubro de 2021. </a:t>
            </a:r>
          </a:p>
          <a:p>
            <a:r>
              <a:rPr lang="pt-BR" sz="2200" b="1" dirty="0"/>
              <a:t>Art. 4º </a:t>
            </a:r>
            <a:r>
              <a:rPr lang="pt-BR" sz="2200" dirty="0"/>
              <a:t>Após a publicação da lista das entidades e movimentos sociais inscritos no processo eleitoral do Conselho Nacional de Saúde será aberto prazo para diligências, entre os dias 20 e 21 de outubro de 2021, por meio do qual as entidades e movimentos sociais oficiadas pela Comissão Eleitoral, quando houver a necessidade, poderão prestar maiores informações sobre a documentação enviada, conforme previsto no Art. 14 da Resolução CNS nº 657, de 09 de julho de 2021. </a:t>
            </a:r>
          </a:p>
          <a:p>
            <a:r>
              <a:rPr lang="pt-BR" sz="2200" b="1" dirty="0"/>
              <a:t>Art. 5º </a:t>
            </a:r>
            <a:r>
              <a:rPr lang="pt-BR" sz="2200" dirty="0"/>
              <a:t>Encerrado o prazo das diligências, após encaminhamentos e providências cabíveis, a lista de entidades e movimentos sociais nacionais habilitados para o processo eleitoral, será divulgada na página eletrônica do Conselho Nacional de Saúde no dia 25 de outubro de 2021, obedecendo ao disposto no Art. 15 da Resolução CNS nº 657, de 09 de julho de 2021.</a:t>
            </a:r>
          </a:p>
        </p:txBody>
      </p:sp>
    </p:spTree>
    <p:extLst>
      <p:ext uri="{BB962C8B-B14F-4D97-AF65-F5344CB8AC3E}">
        <p14:creationId xmlns:p14="http://schemas.microsoft.com/office/powerpoint/2010/main" val="1563948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94765" y="645023"/>
            <a:ext cx="9861176" cy="523220"/>
          </a:xfrm>
          <a:prstGeom prst="rect">
            <a:avLst/>
          </a:prstGeom>
        </p:spPr>
        <p:txBody>
          <a:bodyPr wrap="square">
            <a:spAutoFit/>
          </a:bodyPr>
          <a:lstStyle/>
          <a:p>
            <a:r>
              <a:rPr lang="pt-BR" sz="2800" b="1" dirty="0">
                <a:solidFill>
                  <a:schemeClr val="bg1"/>
                </a:solidFill>
              </a:rPr>
              <a:t>Dos recursos, da habilitação das inscrições e da </a:t>
            </a:r>
            <a:r>
              <a:rPr lang="pt-BR" sz="2800" b="1" dirty="0" smtClean="0">
                <a:solidFill>
                  <a:schemeClr val="bg1"/>
                </a:solidFill>
              </a:rPr>
              <a:t>eleição</a:t>
            </a:r>
          </a:p>
        </p:txBody>
      </p:sp>
      <p:sp>
        <p:nvSpPr>
          <p:cNvPr id="4" name="Retângulo 3"/>
          <p:cNvSpPr/>
          <p:nvPr/>
        </p:nvSpPr>
        <p:spPr>
          <a:xfrm>
            <a:off x="694765" y="1720840"/>
            <a:ext cx="10735235" cy="3785652"/>
          </a:xfrm>
          <a:prstGeom prst="rect">
            <a:avLst/>
          </a:prstGeom>
        </p:spPr>
        <p:txBody>
          <a:bodyPr wrap="square">
            <a:spAutoFit/>
          </a:bodyPr>
          <a:lstStyle/>
          <a:p>
            <a:r>
              <a:rPr lang="pt-BR" sz="2400" b="1" dirty="0"/>
              <a:t>Art. 6º </a:t>
            </a:r>
            <a:r>
              <a:rPr lang="pt-BR" sz="2400" dirty="0"/>
              <a:t>Após a divulgação da lista das entidades e movimentos sociais habilitados, os recursos para a Comissão Eleitoral poderão ser interpostos no prazo de 48 (quarenta e oito) horas, considerando 2 (dois) dias úteis, e serão analisados e julgados em igual período. </a:t>
            </a:r>
            <a:endParaRPr lang="pt-BR" sz="2400" dirty="0" smtClean="0"/>
          </a:p>
          <a:p>
            <a:endParaRPr lang="pt-BR" sz="2400" dirty="0"/>
          </a:p>
          <a:p>
            <a:r>
              <a:rPr lang="pt-BR" sz="2400" b="1" dirty="0"/>
              <a:t>Parágrafo único. </a:t>
            </a:r>
            <a:r>
              <a:rPr lang="pt-BR" sz="2400" dirty="0"/>
              <a:t>A listagem final das entidades e dos movimentos sociais nacionais habilitados para participarem da eleição como eleitores/as e/ou candidatos/as, após a apuração dos recursos apresentados, será divulgada na página eletrônica do Conselho Nacional de Saúde no dia 05 de novembro de 2021. </a:t>
            </a:r>
          </a:p>
        </p:txBody>
      </p:sp>
    </p:spTree>
    <p:extLst>
      <p:ext uri="{BB962C8B-B14F-4D97-AF65-F5344CB8AC3E}">
        <p14:creationId xmlns:p14="http://schemas.microsoft.com/office/powerpoint/2010/main" val="3007822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94765" y="712258"/>
            <a:ext cx="9861176" cy="954107"/>
          </a:xfrm>
          <a:prstGeom prst="rect">
            <a:avLst/>
          </a:prstGeom>
        </p:spPr>
        <p:txBody>
          <a:bodyPr wrap="square">
            <a:spAutoFit/>
          </a:bodyPr>
          <a:lstStyle/>
          <a:p>
            <a:r>
              <a:rPr lang="pt-BR" sz="2800" b="1" dirty="0">
                <a:solidFill>
                  <a:schemeClr val="bg1"/>
                </a:solidFill>
              </a:rPr>
              <a:t>Dos recursos, da habilitação das inscrições e da </a:t>
            </a:r>
            <a:r>
              <a:rPr lang="pt-BR" sz="2800" b="1" dirty="0" smtClean="0">
                <a:solidFill>
                  <a:schemeClr val="bg1"/>
                </a:solidFill>
              </a:rPr>
              <a:t>eleição</a:t>
            </a:r>
          </a:p>
          <a:p>
            <a:r>
              <a:rPr lang="pt-BR" sz="2000" dirty="0">
                <a:solidFill>
                  <a:schemeClr val="bg1"/>
                </a:solidFill>
              </a:rPr>
              <a:t>(continuação)</a:t>
            </a:r>
            <a:r>
              <a:rPr lang="pt-BR" sz="2000" b="1" dirty="0">
                <a:solidFill>
                  <a:schemeClr val="bg1"/>
                </a:solidFill>
              </a:rPr>
              <a:t> </a:t>
            </a:r>
            <a:r>
              <a:rPr lang="pt-BR" sz="2800" b="1" dirty="0" smtClean="0">
                <a:solidFill>
                  <a:schemeClr val="bg1"/>
                </a:solidFill>
              </a:rPr>
              <a:t> </a:t>
            </a:r>
            <a:endParaRPr lang="pt-BR" sz="2800" dirty="0">
              <a:solidFill>
                <a:schemeClr val="bg1"/>
              </a:solidFill>
            </a:endParaRPr>
          </a:p>
        </p:txBody>
      </p:sp>
      <p:sp>
        <p:nvSpPr>
          <p:cNvPr id="3" name="Retângulo 2"/>
          <p:cNvSpPr/>
          <p:nvPr/>
        </p:nvSpPr>
        <p:spPr>
          <a:xfrm>
            <a:off x="416859" y="1685887"/>
            <a:ext cx="11228294" cy="4154984"/>
          </a:xfrm>
          <a:prstGeom prst="rect">
            <a:avLst/>
          </a:prstGeom>
        </p:spPr>
        <p:txBody>
          <a:bodyPr wrap="square">
            <a:spAutoFit/>
          </a:bodyPr>
          <a:lstStyle/>
          <a:p>
            <a:r>
              <a:rPr lang="pt-BR" sz="2400" b="1" dirty="0"/>
              <a:t>Art. 7º </a:t>
            </a:r>
            <a:r>
              <a:rPr lang="pt-BR" sz="2400" dirty="0"/>
              <a:t>A eleição ocorrerá no dia 11 de novembro de 2021, das 10 horas às 13 horas e das 14 horas às 18 horas (horário de Brasília), na cidade de Brasília-DF, em local a ser divulgado posteriormente. </a:t>
            </a:r>
            <a:endParaRPr lang="pt-BR" sz="2400" dirty="0" smtClean="0"/>
          </a:p>
          <a:p>
            <a:endParaRPr lang="pt-BR" sz="2400" dirty="0"/>
          </a:p>
          <a:p>
            <a:r>
              <a:rPr lang="pt-BR" sz="2400" b="1" dirty="0"/>
              <a:t>Parágrafo único. </a:t>
            </a:r>
            <a:r>
              <a:rPr lang="pt-BR" sz="2400" dirty="0"/>
              <a:t>Caso as condições sanitárias ainda não permitam o deslocamento seguro (máxima biossegurança possível) e a reunião de grupos com riscos mínimos à sua saúde e com a garantia da segurança sanitária (o máximo possível) de todas as pessoas envolvidas na eleição, as plenárias de segmento, as reuniões dos subsegmentos e as plenárias eleitorais da eleição do Conselho Nacional de Saúde serão realizadas em formato virtual, conforme dispõe o Art. 1º do Anexo II da Resolução CNS nº 657, de 09 de julho de 2021. </a:t>
            </a:r>
          </a:p>
        </p:txBody>
      </p:sp>
    </p:spTree>
    <p:extLst>
      <p:ext uri="{BB962C8B-B14F-4D97-AF65-F5344CB8AC3E}">
        <p14:creationId xmlns:p14="http://schemas.microsoft.com/office/powerpoint/2010/main" val="3774341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2729" y="1633458"/>
            <a:ext cx="11564471" cy="5262979"/>
          </a:xfrm>
          <a:prstGeom prst="rect">
            <a:avLst/>
          </a:prstGeom>
        </p:spPr>
        <p:txBody>
          <a:bodyPr wrap="square">
            <a:spAutoFit/>
          </a:bodyPr>
          <a:lstStyle/>
          <a:p>
            <a:r>
              <a:rPr lang="pt-BR" sz="2400" b="1" dirty="0" smtClean="0"/>
              <a:t>Art</a:t>
            </a:r>
            <a:r>
              <a:rPr lang="pt-BR" sz="2400" b="1" dirty="0"/>
              <a:t>. 8º </a:t>
            </a:r>
            <a:r>
              <a:rPr lang="pt-BR" sz="2400" dirty="0"/>
              <a:t>Encerrada a votação, nos termos previstos no Art. 6º e no Art. 19 da Resolução CNS nº 657, de 09 de julho de 2021, a Comissão Eleitoral acompanhará a apuração dos votos e o Presidente da Comissão Eleitoral proclamará, imediatamente, as entidades e os movimentos sociais nacionais eleitos no dia 11 de novembro de 2021. </a:t>
            </a:r>
          </a:p>
          <a:p>
            <a:endParaRPr lang="pt-BR" sz="2400" b="1" dirty="0" smtClean="0"/>
          </a:p>
          <a:p>
            <a:r>
              <a:rPr lang="pt-BR" sz="2400" b="1" dirty="0" smtClean="0"/>
              <a:t>Parágrafo </a:t>
            </a:r>
            <a:r>
              <a:rPr lang="pt-BR" sz="2400" b="1" dirty="0"/>
              <a:t>único</a:t>
            </a:r>
            <a:r>
              <a:rPr lang="pt-BR" sz="2400" dirty="0"/>
              <a:t>. Conforme definido no Art. 27 da Resolução CNS nº 657, de 09 de julho de 2021, o resultado da eleição será publicado no site do Conselho Nacional de Saúde. </a:t>
            </a:r>
            <a:endParaRPr lang="pt-BR" sz="2400" dirty="0" smtClean="0"/>
          </a:p>
          <a:p>
            <a:endParaRPr lang="pt-BR" sz="2400" dirty="0"/>
          </a:p>
          <a:p>
            <a:r>
              <a:rPr lang="pt-BR" sz="2400" b="1" dirty="0"/>
              <a:t>Art. 9º </a:t>
            </a:r>
            <a:r>
              <a:rPr lang="pt-BR" sz="2400" dirty="0"/>
              <a:t>Os casos omissos neste Edital serão resolvidos pela Comissão Eleitoral. </a:t>
            </a:r>
          </a:p>
          <a:p>
            <a:endParaRPr lang="pt-BR" sz="2400" dirty="0" smtClean="0"/>
          </a:p>
          <a:p>
            <a:pPr algn="ctr"/>
            <a:r>
              <a:rPr lang="pt-BR" sz="2400" dirty="0" smtClean="0"/>
              <a:t>ANDRÉ </a:t>
            </a:r>
            <a:r>
              <a:rPr lang="pt-BR" sz="2400" dirty="0"/>
              <a:t>LUIZ DE OLIVEIRA </a:t>
            </a:r>
          </a:p>
          <a:p>
            <a:pPr algn="ctr"/>
            <a:r>
              <a:rPr lang="pt-BR" sz="2400" dirty="0"/>
              <a:t>Presidente da Comissão Eleitoral do Conselho Nacional de Saúde </a:t>
            </a:r>
          </a:p>
        </p:txBody>
      </p:sp>
      <p:sp>
        <p:nvSpPr>
          <p:cNvPr id="3" name="Retângulo 2"/>
          <p:cNvSpPr/>
          <p:nvPr/>
        </p:nvSpPr>
        <p:spPr>
          <a:xfrm>
            <a:off x="502638" y="756627"/>
            <a:ext cx="2382383" cy="523220"/>
          </a:xfrm>
          <a:prstGeom prst="rect">
            <a:avLst/>
          </a:prstGeom>
        </p:spPr>
        <p:txBody>
          <a:bodyPr wrap="none">
            <a:spAutoFit/>
          </a:bodyPr>
          <a:lstStyle/>
          <a:p>
            <a:r>
              <a:rPr lang="pt-BR" sz="2800" b="1" dirty="0">
                <a:solidFill>
                  <a:schemeClr val="bg1"/>
                </a:solidFill>
              </a:rPr>
              <a:t>Do resultado</a:t>
            </a:r>
            <a:endParaRPr lang="pt-BR" sz="2800" dirty="0">
              <a:solidFill>
                <a:schemeClr val="bg1"/>
              </a:solidFill>
            </a:endParaRPr>
          </a:p>
        </p:txBody>
      </p:sp>
    </p:spTree>
    <p:extLst>
      <p:ext uri="{BB962C8B-B14F-4D97-AF65-F5344CB8AC3E}">
        <p14:creationId xmlns:p14="http://schemas.microsoft.com/office/powerpoint/2010/main" val="227953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C757111C-A038-7943-93E7-005E8C503556}"/>
              </a:ext>
            </a:extLst>
          </p:cNvPr>
          <p:cNvSpPr/>
          <p:nvPr/>
        </p:nvSpPr>
        <p:spPr>
          <a:xfrm>
            <a:off x="0" y="430979"/>
            <a:ext cx="10295979" cy="1193853"/>
          </a:xfrm>
          <a:prstGeom prst="rect">
            <a:avLst/>
          </a:prstGeom>
          <a:solidFill>
            <a:schemeClr val="bg1">
              <a:alpha val="7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rgbClr val="0070C0"/>
                </a:solidFill>
              </a:rPr>
              <a:t>Informe da 1ª Reunião da Comissão Eleitoral do CNS</a:t>
            </a:r>
          </a:p>
          <a:p>
            <a:pPr algn="ctr"/>
            <a:r>
              <a:rPr lang="pt-BR" sz="2800" b="1" dirty="0" smtClean="0">
                <a:solidFill>
                  <a:srgbClr val="0070C0"/>
                </a:solidFill>
              </a:rPr>
              <a:t>Dia 5 e 6 de agosto de 2021 (Reunião híbrida) </a:t>
            </a:r>
          </a:p>
        </p:txBody>
      </p:sp>
      <p:sp>
        <p:nvSpPr>
          <p:cNvPr id="6" name="Título 1">
            <a:extLst>
              <a:ext uri="{FF2B5EF4-FFF2-40B4-BE49-F238E27FC236}">
                <a16:creationId xmlns:a16="http://schemas.microsoft.com/office/drawing/2014/main" xmlns="" id="{7B0C8DD0-8D09-5B49-8D28-EE1F5ACA8C2D}"/>
              </a:ext>
            </a:extLst>
          </p:cNvPr>
          <p:cNvSpPr txBox="1">
            <a:spLocks/>
          </p:cNvSpPr>
          <p:nvPr/>
        </p:nvSpPr>
        <p:spPr>
          <a:xfrm>
            <a:off x="838200" y="365125"/>
            <a:ext cx="92522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pt-BR" sz="2800" b="1" dirty="0"/>
          </a:p>
        </p:txBody>
      </p:sp>
      <p:sp>
        <p:nvSpPr>
          <p:cNvPr id="7" name="Retângulo 6">
            <a:extLst>
              <a:ext uri="{FF2B5EF4-FFF2-40B4-BE49-F238E27FC236}">
                <a16:creationId xmlns:a16="http://schemas.microsoft.com/office/drawing/2014/main" xmlns="" id="{04981A12-C752-A14C-AB60-46CE530504CA}"/>
              </a:ext>
            </a:extLst>
          </p:cNvPr>
          <p:cNvSpPr/>
          <p:nvPr/>
        </p:nvSpPr>
        <p:spPr>
          <a:xfrm>
            <a:off x="10399101" y="430978"/>
            <a:ext cx="67218" cy="1193853"/>
          </a:xfrm>
          <a:prstGeom prst="rect">
            <a:avLst/>
          </a:prstGeom>
          <a:solidFill>
            <a:schemeClr val="bg1">
              <a:alpha val="7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xmlns="" id="{F6F77207-407D-FD48-8DF4-13531D710166}"/>
              </a:ext>
            </a:extLst>
          </p:cNvPr>
          <p:cNvSpPr/>
          <p:nvPr/>
        </p:nvSpPr>
        <p:spPr>
          <a:xfrm>
            <a:off x="10522473" y="430978"/>
            <a:ext cx="67218" cy="1193853"/>
          </a:xfrm>
          <a:prstGeom prst="rect">
            <a:avLst/>
          </a:prstGeom>
          <a:solidFill>
            <a:schemeClr val="bg1">
              <a:alpha val="7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349624" y="1679526"/>
            <a:ext cx="11510682" cy="5262979"/>
          </a:xfrm>
          <a:prstGeom prst="rect">
            <a:avLst/>
          </a:prstGeom>
        </p:spPr>
        <p:txBody>
          <a:bodyPr wrap="square">
            <a:spAutoFit/>
          </a:bodyPr>
          <a:lstStyle/>
          <a:p>
            <a:r>
              <a:rPr lang="pt-BR" sz="2800" dirty="0" smtClean="0">
                <a:solidFill>
                  <a:schemeClr val="bg1"/>
                </a:solidFill>
              </a:rPr>
              <a:t>Escolha dos cargos de vice-presidente e secretários entre os membros da Comissão Eleitoral: </a:t>
            </a:r>
          </a:p>
          <a:p>
            <a:r>
              <a:rPr lang="pt-BR" sz="2000" dirty="0" smtClean="0">
                <a:solidFill>
                  <a:schemeClr val="bg1"/>
                </a:solidFill>
              </a:rPr>
              <a:t> </a:t>
            </a:r>
          </a:p>
          <a:p>
            <a:pPr>
              <a:lnSpc>
                <a:spcPct val="150000"/>
              </a:lnSpc>
            </a:pPr>
            <a:r>
              <a:rPr lang="pt-BR" sz="2800" b="1" dirty="0" smtClean="0">
                <a:solidFill>
                  <a:schemeClr val="bg1"/>
                </a:solidFill>
              </a:rPr>
              <a:t>Presidente</a:t>
            </a:r>
            <a:r>
              <a:rPr lang="pt-BR" sz="2800" b="1" dirty="0">
                <a:solidFill>
                  <a:schemeClr val="bg1"/>
                </a:solidFill>
              </a:rPr>
              <a:t>: André Luiz de Oliveira (Segmento </a:t>
            </a:r>
            <a:r>
              <a:rPr lang="pt-BR" sz="2800" b="1" dirty="0" smtClean="0">
                <a:solidFill>
                  <a:schemeClr val="bg1"/>
                </a:solidFill>
              </a:rPr>
              <a:t>Usuários)</a:t>
            </a:r>
            <a:endParaRPr lang="pt-BR" sz="2800" b="1" dirty="0">
              <a:solidFill>
                <a:schemeClr val="bg1"/>
              </a:solidFill>
            </a:endParaRPr>
          </a:p>
          <a:p>
            <a:pPr>
              <a:lnSpc>
                <a:spcPct val="150000"/>
              </a:lnSpc>
            </a:pPr>
            <a:r>
              <a:rPr lang="pt-BR" sz="2800" b="1" dirty="0">
                <a:solidFill>
                  <a:schemeClr val="bg1"/>
                </a:solidFill>
              </a:rPr>
              <a:t>Vice-presidente: Ruth Bittencourt (Segmento Profissionais de </a:t>
            </a:r>
            <a:r>
              <a:rPr lang="pt-BR" sz="2800" b="1" dirty="0" smtClean="0">
                <a:solidFill>
                  <a:schemeClr val="bg1"/>
                </a:solidFill>
              </a:rPr>
              <a:t>Saúde)</a:t>
            </a:r>
          </a:p>
          <a:p>
            <a:pPr>
              <a:lnSpc>
                <a:spcPct val="150000"/>
              </a:lnSpc>
            </a:pPr>
            <a:r>
              <a:rPr lang="pt-BR" sz="2800" b="1" dirty="0" smtClean="0">
                <a:solidFill>
                  <a:schemeClr val="bg1"/>
                </a:solidFill>
              </a:rPr>
              <a:t>Secretário</a:t>
            </a:r>
            <a:r>
              <a:rPr lang="pt-BR" sz="2800" b="1" dirty="0">
                <a:solidFill>
                  <a:schemeClr val="bg1"/>
                </a:solidFill>
              </a:rPr>
              <a:t>: Fábio José Basílio </a:t>
            </a:r>
            <a:r>
              <a:rPr lang="pt-BR" sz="2800" b="1" dirty="0" smtClean="0">
                <a:solidFill>
                  <a:schemeClr val="bg1"/>
                </a:solidFill>
              </a:rPr>
              <a:t>(</a:t>
            </a:r>
            <a:r>
              <a:rPr lang="pt-BR" sz="2800" b="1" dirty="0">
                <a:solidFill>
                  <a:schemeClr val="bg1"/>
                </a:solidFill>
              </a:rPr>
              <a:t>Segmento </a:t>
            </a:r>
            <a:r>
              <a:rPr lang="pt-BR" sz="2800" b="1" dirty="0" smtClean="0">
                <a:solidFill>
                  <a:schemeClr val="bg1"/>
                </a:solidFill>
              </a:rPr>
              <a:t>Profissionais </a:t>
            </a:r>
            <a:r>
              <a:rPr lang="pt-BR" sz="2800" b="1" dirty="0">
                <a:solidFill>
                  <a:schemeClr val="bg1"/>
                </a:solidFill>
              </a:rPr>
              <a:t>de </a:t>
            </a:r>
            <a:r>
              <a:rPr lang="pt-BR" sz="2800" b="1" dirty="0" smtClean="0">
                <a:solidFill>
                  <a:schemeClr val="bg1"/>
                </a:solidFill>
              </a:rPr>
              <a:t>Saúde)</a:t>
            </a:r>
            <a:endParaRPr lang="pt-BR" sz="2800" b="1" dirty="0">
              <a:solidFill>
                <a:schemeClr val="bg1"/>
              </a:solidFill>
            </a:endParaRPr>
          </a:p>
          <a:p>
            <a:pPr>
              <a:lnSpc>
                <a:spcPct val="150000"/>
              </a:lnSpc>
            </a:pPr>
            <a:r>
              <a:rPr lang="pt-BR" sz="2800" b="1" dirty="0">
                <a:solidFill>
                  <a:schemeClr val="bg1"/>
                </a:solidFill>
              </a:rPr>
              <a:t>Secretária-Adjunta: Ana Lúcia da Silva Marçal </a:t>
            </a:r>
            <a:r>
              <a:rPr lang="pt-BR" sz="2800" b="1" dirty="0" err="1">
                <a:solidFill>
                  <a:schemeClr val="bg1"/>
                </a:solidFill>
              </a:rPr>
              <a:t>Paduello</a:t>
            </a:r>
            <a:r>
              <a:rPr lang="pt-BR" sz="2800" b="1" dirty="0">
                <a:solidFill>
                  <a:schemeClr val="bg1"/>
                </a:solidFill>
              </a:rPr>
              <a:t> </a:t>
            </a:r>
            <a:r>
              <a:rPr lang="pt-BR" sz="2800" b="1" dirty="0" smtClean="0">
                <a:solidFill>
                  <a:schemeClr val="bg1"/>
                </a:solidFill>
              </a:rPr>
              <a:t> (</a:t>
            </a:r>
            <a:r>
              <a:rPr lang="pt-BR" sz="2800" b="1" dirty="0">
                <a:solidFill>
                  <a:schemeClr val="bg1"/>
                </a:solidFill>
              </a:rPr>
              <a:t>Segmento </a:t>
            </a:r>
            <a:r>
              <a:rPr lang="pt-BR" sz="2800" b="1" dirty="0" smtClean="0">
                <a:solidFill>
                  <a:schemeClr val="bg1"/>
                </a:solidFill>
              </a:rPr>
              <a:t>Usuários)</a:t>
            </a:r>
            <a:endParaRPr lang="pt-BR" sz="2800" b="1" dirty="0">
              <a:solidFill>
                <a:schemeClr val="bg1"/>
              </a:solidFill>
            </a:endParaRPr>
          </a:p>
        </p:txBody>
      </p:sp>
    </p:spTree>
    <p:extLst>
      <p:ext uri="{BB962C8B-B14F-4D97-AF65-F5344CB8AC3E}">
        <p14:creationId xmlns:p14="http://schemas.microsoft.com/office/powerpoint/2010/main" val="1284550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C757111C-A038-7943-93E7-005E8C503556}"/>
              </a:ext>
            </a:extLst>
          </p:cNvPr>
          <p:cNvSpPr/>
          <p:nvPr/>
        </p:nvSpPr>
        <p:spPr>
          <a:xfrm>
            <a:off x="0" y="430979"/>
            <a:ext cx="10295979" cy="1193853"/>
          </a:xfrm>
          <a:prstGeom prst="rect">
            <a:avLst/>
          </a:prstGeom>
          <a:solidFill>
            <a:schemeClr val="bg1">
              <a:alpha val="7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rgbClr val="0070C0"/>
                </a:solidFill>
              </a:rPr>
              <a:t>Calendário de Reuniões da Comissão Eleitoral </a:t>
            </a:r>
          </a:p>
        </p:txBody>
      </p:sp>
      <p:sp>
        <p:nvSpPr>
          <p:cNvPr id="3" name="CaixaDeTexto 2"/>
          <p:cNvSpPr txBox="1"/>
          <p:nvPr/>
        </p:nvSpPr>
        <p:spPr>
          <a:xfrm>
            <a:off x="537882" y="1680447"/>
            <a:ext cx="10434917" cy="1200329"/>
          </a:xfrm>
          <a:prstGeom prst="rect">
            <a:avLst/>
          </a:prstGeom>
          <a:noFill/>
        </p:spPr>
        <p:txBody>
          <a:bodyPr wrap="square" rtlCol="0">
            <a:spAutoFit/>
          </a:bodyPr>
          <a:lstStyle/>
          <a:p>
            <a:r>
              <a:rPr lang="pt-BR" sz="2400" dirty="0" smtClean="0">
                <a:solidFill>
                  <a:schemeClr val="bg1"/>
                </a:solidFill>
              </a:rPr>
              <a:t>A Comissão Eleitoral elaborou seu plano de trabalho, de acordo com suas competências e atividades a serem desenvolvidas, considerando os prazos do calendário eleitoral. </a:t>
            </a:r>
            <a:endParaRPr lang="pt-BR" sz="2400" dirty="0">
              <a:solidFill>
                <a:schemeClr val="bg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731362723"/>
              </p:ext>
            </p:extLst>
          </p:nvPr>
        </p:nvGraphicFramePr>
        <p:xfrm>
          <a:off x="699248" y="2993448"/>
          <a:ext cx="10260106" cy="3522726"/>
        </p:xfrm>
        <a:graphic>
          <a:graphicData uri="http://schemas.openxmlformats.org/drawingml/2006/table">
            <a:tbl>
              <a:tblPr firstRow="1" firstCol="1" bandRow="1">
                <a:tableStyleId>{D7AC3CCA-C797-4891-BE02-D94E43425B78}</a:tableStyleId>
              </a:tblPr>
              <a:tblGrid>
                <a:gridCol w="5365377"/>
                <a:gridCol w="4894729"/>
              </a:tblGrid>
              <a:tr h="0">
                <a:tc>
                  <a:txBody>
                    <a:bodyPr/>
                    <a:lstStyle/>
                    <a:p>
                      <a:pPr algn="just">
                        <a:lnSpc>
                          <a:spcPct val="115000"/>
                        </a:lnSpc>
                        <a:spcAft>
                          <a:spcPts val="0"/>
                        </a:spcAft>
                      </a:pPr>
                      <a:r>
                        <a:rPr lang="pt-BR" sz="2300" b="0" dirty="0">
                          <a:solidFill>
                            <a:srgbClr val="0070C0"/>
                          </a:solidFill>
                          <a:effectLst/>
                          <a:latin typeface="+mj-lt"/>
                          <a:ea typeface="Calibri"/>
                          <a:cs typeface="Times New Roman"/>
                        </a:rPr>
                        <a:t>2ª Reunião (híbrida) </a:t>
                      </a:r>
                      <a:endParaRPr lang="pt-BR" sz="2300" b="0" dirty="0">
                        <a:solidFill>
                          <a:srgbClr val="0070C0"/>
                        </a:solidFill>
                        <a:effectLst/>
                        <a:latin typeface="+mj-lt"/>
                        <a:ea typeface="Calibri"/>
                        <a:cs typeface="Times New Roman (Corpo CS)"/>
                      </a:endParaRPr>
                    </a:p>
                  </a:txBody>
                  <a:tcPr marL="68580" marR="68580" marT="0" marB="0"/>
                </a:tc>
                <a:tc>
                  <a:txBody>
                    <a:bodyPr/>
                    <a:lstStyle/>
                    <a:p>
                      <a:pPr algn="ctr">
                        <a:lnSpc>
                          <a:spcPct val="115000"/>
                        </a:lnSpc>
                        <a:spcAft>
                          <a:spcPts val="0"/>
                        </a:spcAft>
                      </a:pPr>
                      <a:r>
                        <a:rPr lang="pt-BR" sz="2300" b="0" dirty="0">
                          <a:solidFill>
                            <a:srgbClr val="0070C0"/>
                          </a:solidFill>
                          <a:effectLst/>
                          <a:latin typeface="+mj-lt"/>
                          <a:ea typeface="Calibri"/>
                          <a:cs typeface="Times New Roman"/>
                        </a:rPr>
                        <a:t>23 e 24 de setembro de 2021</a:t>
                      </a:r>
                      <a:endParaRPr lang="pt-BR" sz="2300" b="0" dirty="0">
                        <a:solidFill>
                          <a:srgbClr val="0070C0"/>
                        </a:solidFill>
                        <a:effectLst/>
                        <a:latin typeface="+mj-lt"/>
                        <a:ea typeface="Calibri"/>
                        <a:cs typeface="Times New Roman (Corpo CS)"/>
                      </a:endParaRPr>
                    </a:p>
                  </a:txBody>
                  <a:tcPr marL="68580" marR="68580" marT="0" marB="0"/>
                </a:tc>
              </a:tr>
              <a:tr h="0">
                <a:tc>
                  <a:txBody>
                    <a:bodyPr/>
                    <a:lstStyle/>
                    <a:p>
                      <a:pPr algn="just">
                        <a:lnSpc>
                          <a:spcPct val="115000"/>
                        </a:lnSpc>
                        <a:spcAft>
                          <a:spcPts val="0"/>
                        </a:spcAft>
                      </a:pPr>
                      <a:r>
                        <a:rPr lang="pt-BR" sz="2300" b="0" dirty="0">
                          <a:solidFill>
                            <a:srgbClr val="0070C0"/>
                          </a:solidFill>
                          <a:effectLst/>
                        </a:rPr>
                        <a:t>3ª Reunião (remota)</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a:solidFill>
                            <a:srgbClr val="0070C0"/>
                          </a:solidFill>
                          <a:effectLst/>
                        </a:rPr>
                        <a:t>04 de outubro de 2021</a:t>
                      </a:r>
                      <a:endParaRPr lang="pt-BR" sz="2300" dirty="0">
                        <a:solidFill>
                          <a:srgbClr val="0070C0"/>
                        </a:solidFill>
                        <a:effectLst/>
                        <a:latin typeface="Arial"/>
                        <a:ea typeface="Calibri"/>
                        <a:cs typeface="Times New Roman (Corpo CS)"/>
                      </a:endParaRPr>
                    </a:p>
                  </a:txBody>
                  <a:tcPr marL="68580" marR="68580" marT="0" marB="0"/>
                </a:tc>
              </a:tr>
              <a:tr h="0">
                <a:tc>
                  <a:txBody>
                    <a:bodyPr/>
                    <a:lstStyle/>
                    <a:p>
                      <a:pPr algn="just">
                        <a:lnSpc>
                          <a:spcPct val="115000"/>
                        </a:lnSpc>
                        <a:spcAft>
                          <a:spcPts val="0"/>
                        </a:spcAft>
                      </a:pPr>
                      <a:r>
                        <a:rPr lang="pt-BR" sz="2300" b="0" dirty="0">
                          <a:solidFill>
                            <a:srgbClr val="0070C0"/>
                          </a:solidFill>
                          <a:effectLst/>
                        </a:rPr>
                        <a:t>4ª Reunião (presencial)</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a:solidFill>
                            <a:srgbClr val="0070C0"/>
                          </a:solidFill>
                          <a:effectLst/>
                        </a:rPr>
                        <a:t>13, 14 e 15 de outubro de 2021</a:t>
                      </a:r>
                      <a:endParaRPr lang="pt-BR" sz="2300" dirty="0">
                        <a:solidFill>
                          <a:srgbClr val="0070C0"/>
                        </a:solidFill>
                        <a:effectLst/>
                        <a:latin typeface="Arial"/>
                        <a:ea typeface="Calibri"/>
                        <a:cs typeface="Times New Roman (Corpo CS)"/>
                      </a:endParaRPr>
                    </a:p>
                  </a:txBody>
                  <a:tcPr marL="68580" marR="68580" marT="0" marB="0"/>
                </a:tc>
              </a:tr>
              <a:tr h="0">
                <a:tc>
                  <a:txBody>
                    <a:bodyPr/>
                    <a:lstStyle/>
                    <a:p>
                      <a:pPr algn="just">
                        <a:lnSpc>
                          <a:spcPct val="115000"/>
                        </a:lnSpc>
                        <a:spcAft>
                          <a:spcPts val="0"/>
                        </a:spcAft>
                      </a:pPr>
                      <a:r>
                        <a:rPr lang="pt-BR" sz="2300" b="0" dirty="0">
                          <a:solidFill>
                            <a:srgbClr val="0070C0"/>
                          </a:solidFill>
                          <a:effectLst/>
                        </a:rPr>
                        <a:t>5ª Reunião (remota)</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a:solidFill>
                            <a:srgbClr val="0070C0"/>
                          </a:solidFill>
                          <a:effectLst/>
                        </a:rPr>
                        <a:t>22 de outubro de 2021</a:t>
                      </a:r>
                      <a:endParaRPr lang="pt-BR" sz="2300" dirty="0">
                        <a:solidFill>
                          <a:srgbClr val="0070C0"/>
                        </a:solidFill>
                        <a:effectLst/>
                        <a:latin typeface="Arial"/>
                        <a:ea typeface="Calibri"/>
                        <a:cs typeface="Times New Roman (Corpo CS)"/>
                      </a:endParaRPr>
                    </a:p>
                  </a:txBody>
                  <a:tcPr marL="68580" marR="68580" marT="0" marB="0"/>
                </a:tc>
              </a:tr>
              <a:tr h="0">
                <a:tc>
                  <a:txBody>
                    <a:bodyPr/>
                    <a:lstStyle/>
                    <a:p>
                      <a:pPr algn="just">
                        <a:lnSpc>
                          <a:spcPct val="115000"/>
                        </a:lnSpc>
                        <a:spcAft>
                          <a:spcPts val="0"/>
                        </a:spcAft>
                      </a:pPr>
                      <a:r>
                        <a:rPr lang="pt-BR" sz="2300" b="0" dirty="0">
                          <a:solidFill>
                            <a:srgbClr val="0070C0"/>
                          </a:solidFill>
                          <a:effectLst/>
                        </a:rPr>
                        <a:t>6ª Reunião (presencial)</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a:solidFill>
                            <a:srgbClr val="0070C0"/>
                          </a:solidFill>
                          <a:effectLst/>
                        </a:rPr>
                        <a:t>04 e 05 de novembro de 2021</a:t>
                      </a:r>
                      <a:endParaRPr lang="pt-BR" sz="2300" dirty="0">
                        <a:solidFill>
                          <a:srgbClr val="0070C0"/>
                        </a:solidFill>
                        <a:effectLst/>
                        <a:latin typeface="Arial"/>
                        <a:ea typeface="Calibri"/>
                        <a:cs typeface="Times New Roman (Corpo CS)"/>
                      </a:endParaRPr>
                    </a:p>
                  </a:txBody>
                  <a:tcPr marL="68580" marR="68580" marT="0" marB="0"/>
                </a:tc>
              </a:tr>
              <a:tr h="0">
                <a:tc>
                  <a:txBody>
                    <a:bodyPr/>
                    <a:lstStyle/>
                    <a:p>
                      <a:pPr algn="just">
                        <a:lnSpc>
                          <a:spcPct val="115000"/>
                        </a:lnSpc>
                        <a:spcAft>
                          <a:spcPts val="0"/>
                        </a:spcAft>
                      </a:pPr>
                      <a:r>
                        <a:rPr lang="pt-BR" sz="2300" b="0" dirty="0">
                          <a:solidFill>
                            <a:srgbClr val="0070C0"/>
                          </a:solidFill>
                          <a:effectLst/>
                        </a:rPr>
                        <a:t>7ª Reunião (presencial)</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smtClean="0">
                          <a:solidFill>
                            <a:srgbClr val="0070C0"/>
                          </a:solidFill>
                          <a:effectLst/>
                        </a:rPr>
                        <a:t>10, 11 e 12 </a:t>
                      </a:r>
                      <a:r>
                        <a:rPr lang="pt-BR" sz="2300" dirty="0">
                          <a:solidFill>
                            <a:srgbClr val="0070C0"/>
                          </a:solidFill>
                          <a:effectLst/>
                        </a:rPr>
                        <a:t>de novembro de 2021</a:t>
                      </a:r>
                      <a:endParaRPr lang="pt-BR" sz="2300" dirty="0">
                        <a:solidFill>
                          <a:srgbClr val="0070C0"/>
                        </a:solidFill>
                        <a:effectLst/>
                        <a:latin typeface="Arial"/>
                        <a:ea typeface="Calibri"/>
                        <a:cs typeface="Times New Roman (Corpo CS)"/>
                      </a:endParaRPr>
                    </a:p>
                  </a:txBody>
                  <a:tcPr marL="68580" marR="68580" marT="0" marB="0"/>
                </a:tc>
              </a:tr>
              <a:tr h="0">
                <a:tc>
                  <a:txBody>
                    <a:bodyPr/>
                    <a:lstStyle/>
                    <a:p>
                      <a:pPr algn="just">
                        <a:lnSpc>
                          <a:spcPct val="115000"/>
                        </a:lnSpc>
                        <a:spcAft>
                          <a:spcPts val="0"/>
                        </a:spcAft>
                      </a:pPr>
                      <a:r>
                        <a:rPr lang="pt-BR" sz="2300" b="0" dirty="0">
                          <a:solidFill>
                            <a:srgbClr val="0070C0"/>
                          </a:solidFill>
                          <a:effectLst/>
                        </a:rPr>
                        <a:t>8ª Reunião (remota)</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a:solidFill>
                            <a:srgbClr val="0070C0"/>
                          </a:solidFill>
                          <a:effectLst/>
                        </a:rPr>
                        <a:t>16 de novembro de 2021</a:t>
                      </a:r>
                      <a:endParaRPr lang="pt-BR" sz="2300" dirty="0">
                        <a:solidFill>
                          <a:srgbClr val="0070C0"/>
                        </a:solidFill>
                        <a:effectLst/>
                        <a:latin typeface="Arial"/>
                        <a:ea typeface="Calibri"/>
                        <a:cs typeface="Times New Roman (Corpo CS)"/>
                      </a:endParaRPr>
                    </a:p>
                  </a:txBody>
                  <a:tcPr marL="68580" marR="68580" marT="0" marB="0"/>
                </a:tc>
              </a:tr>
              <a:tr h="0">
                <a:tc>
                  <a:txBody>
                    <a:bodyPr/>
                    <a:lstStyle/>
                    <a:p>
                      <a:pPr algn="l">
                        <a:lnSpc>
                          <a:spcPct val="100000"/>
                        </a:lnSpc>
                        <a:spcAft>
                          <a:spcPts val="0"/>
                        </a:spcAft>
                      </a:pPr>
                      <a:r>
                        <a:rPr lang="pt-BR" sz="2300" b="0" dirty="0">
                          <a:solidFill>
                            <a:srgbClr val="0070C0"/>
                          </a:solidFill>
                          <a:effectLst/>
                        </a:rPr>
                        <a:t>Última reunião: elaboração do relatório final do Processo Eleitoral do CNS</a:t>
                      </a:r>
                      <a:endParaRPr lang="pt-BR" sz="2300" b="0" dirty="0">
                        <a:solidFill>
                          <a:srgbClr val="0070C0"/>
                        </a:solidFill>
                        <a:effectLst/>
                        <a:latin typeface="Arial"/>
                        <a:ea typeface="Calibri"/>
                        <a:cs typeface="Times New Roman (Corpo CS)"/>
                      </a:endParaRPr>
                    </a:p>
                  </a:txBody>
                  <a:tcPr marL="68580" marR="68580" marT="0" marB="0"/>
                </a:tc>
                <a:tc>
                  <a:txBody>
                    <a:bodyPr/>
                    <a:lstStyle/>
                    <a:p>
                      <a:pPr algn="ctr">
                        <a:lnSpc>
                          <a:spcPct val="115000"/>
                        </a:lnSpc>
                        <a:spcAft>
                          <a:spcPts val="0"/>
                        </a:spcAft>
                      </a:pPr>
                      <a:r>
                        <a:rPr lang="pt-BR" sz="2300" dirty="0">
                          <a:solidFill>
                            <a:srgbClr val="0070C0"/>
                          </a:solidFill>
                          <a:effectLst/>
                        </a:rPr>
                        <a:t>03 e 04 de fevereiro de 2022</a:t>
                      </a:r>
                      <a:endParaRPr lang="pt-BR" sz="2300" dirty="0">
                        <a:solidFill>
                          <a:srgbClr val="0070C0"/>
                        </a:solidFill>
                        <a:effectLst/>
                        <a:latin typeface="Arial"/>
                        <a:ea typeface="Calibri"/>
                        <a:cs typeface="Times New Roman (Corpo CS)"/>
                      </a:endParaRPr>
                    </a:p>
                  </a:txBody>
                  <a:tcPr marL="68580" marR="68580" marT="0" marB="0"/>
                </a:tc>
              </a:tr>
            </a:tbl>
          </a:graphicData>
        </a:graphic>
      </p:graphicFrame>
    </p:spTree>
    <p:extLst>
      <p:ext uri="{BB962C8B-B14F-4D97-AF65-F5344CB8AC3E}">
        <p14:creationId xmlns:p14="http://schemas.microsoft.com/office/powerpoint/2010/main" val="4063515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1138</Words>
  <Application>Microsoft Office PowerPoint</Application>
  <PresentationFormat>Personalizar</PresentationFormat>
  <Paragraphs>59</Paragraphs>
  <Slides>9</Slides>
  <Notes>2</Notes>
  <HiddenSlides>0</HiddenSlides>
  <MMClips>0</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Tema do Office</vt:lpstr>
      <vt:lpstr>Apresentação do PowerPoint</vt:lpstr>
      <vt:lpstr>EDITAL CNS Nº 001/2021 CONVOCAÇÃO DA ELEIÇÃO DO CONSELHO NACIONAL DE SAÚDE PARA O MANDATO DO TRIÊNIO 2021/2024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Windows User</cp:lastModifiedBy>
  <cp:revision>117</cp:revision>
  <dcterms:created xsi:type="dcterms:W3CDTF">2020-07-29T14:32:46Z</dcterms:created>
  <dcterms:modified xsi:type="dcterms:W3CDTF">2021-08-11T20:41:12Z</dcterms:modified>
</cp:coreProperties>
</file>