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1" r:id="rId2"/>
    <p:sldId id="293" r:id="rId3"/>
    <p:sldId id="273" r:id="rId4"/>
    <p:sldId id="274" r:id="rId5"/>
    <p:sldId id="275" r:id="rId6"/>
    <p:sldId id="276" r:id="rId7"/>
    <p:sldId id="277" r:id="rId8"/>
    <p:sldId id="257" r:id="rId9"/>
    <p:sldId id="280" r:id="rId10"/>
    <p:sldId id="294" r:id="rId11"/>
    <p:sldId id="295" r:id="rId12"/>
    <p:sldId id="296" r:id="rId13"/>
    <p:sldId id="258" r:id="rId14"/>
    <p:sldId id="259" r:id="rId15"/>
    <p:sldId id="264" r:id="rId16"/>
    <p:sldId id="260" r:id="rId17"/>
    <p:sldId id="267" r:id="rId18"/>
    <p:sldId id="266" r:id="rId19"/>
    <p:sldId id="272" r:id="rId20"/>
    <p:sldId id="268" r:id="rId21"/>
    <p:sldId id="263" r:id="rId22"/>
    <p:sldId id="292" r:id="rId23"/>
    <p:sldId id="297" r:id="rId24"/>
    <p:sldId id="265" r:id="rId25"/>
    <p:sldId id="269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177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pPr/>
              <a:t>28/05/14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519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pPr/>
              <a:t>28/05/14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546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pPr/>
              <a:t>28/05/14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343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pPr/>
              <a:t>28/05/14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996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pPr/>
              <a:t>28/05/14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191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pPr/>
              <a:t>28/05/14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242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pPr/>
              <a:t>28/05/14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38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pPr/>
              <a:t>28/05/14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121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pPr/>
              <a:t>28/05/14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382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pPr/>
              <a:t>28/05/14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327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pPr/>
              <a:t>28/05/14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089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B32FF-34E7-9545-86A2-0DF334BA82C1}" type="datetimeFigureOut">
              <a:rPr lang="en-US" smtClean="0"/>
              <a:pPr/>
              <a:t>28/05/14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70897-D982-EA43-8318-894E8D36E1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363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Relationship Id="rId3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3035" y="4450266"/>
            <a:ext cx="6399365" cy="1188534"/>
          </a:xfrm>
        </p:spPr>
        <p:txBody>
          <a:bodyPr>
            <a:normAutofit/>
          </a:bodyPr>
          <a:lstStyle/>
          <a:p>
            <a:r>
              <a:rPr sz="2800" dirty="0"/>
              <a:t>Brasília,  </a:t>
            </a:r>
            <a:r>
              <a:rPr lang="pt-BR" sz="2800" dirty="0" smtClean="0"/>
              <a:t>28</a:t>
            </a:r>
            <a:r>
              <a:rPr sz="2800" dirty="0" smtClean="0"/>
              <a:t>/</a:t>
            </a:r>
            <a:r>
              <a:rPr lang="x-none" sz="2800" dirty="0" smtClean="0"/>
              <a:t>5</a:t>
            </a:r>
            <a:r>
              <a:rPr sz="2800" dirty="0" smtClean="0"/>
              <a:t>/2014</a:t>
            </a:r>
            <a:endParaRPr lang="zh-CN" altLang="zh-CN" sz="2800" dirty="0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1"/>
            <a:ext cx="7772400" cy="2228850"/>
          </a:xfrm>
        </p:spPr>
        <p:txBody>
          <a:bodyPr>
            <a:noAutofit/>
          </a:bodyPr>
          <a:lstStyle/>
          <a:p>
            <a:pPr algn="dist"/>
            <a:r>
              <a:rPr lang="pt-BR" sz="3600" cap="all" dirty="0" smtClean="0">
                <a:solidFill>
                  <a:schemeClr val="accent3">
                    <a:lumMod val="75000"/>
                  </a:schemeClr>
                </a:solidFill>
              </a:rPr>
              <a:t>25 anos de conferências de saúde </a:t>
            </a:r>
            <a:r>
              <a:rPr lang="pt-BR" sz="3600" b="1" cap="all" dirty="0" smtClean="0">
                <a:solidFill>
                  <a:schemeClr val="accent3">
                    <a:lumMod val="75000"/>
                  </a:schemeClr>
                </a:solidFill>
              </a:rPr>
              <a:t>DEMOCRÁTICAS E PARTICIPATIVAS: </a:t>
            </a:r>
            <a:r>
              <a:rPr lang="pt-BR" sz="3600" cap="all" dirty="0" smtClean="0">
                <a:solidFill>
                  <a:schemeClr val="accent3">
                    <a:lumMod val="75000"/>
                  </a:schemeClr>
                </a:solidFill>
              </a:rPr>
              <a:t>lições aprendidas PARA A 15ª cns</a:t>
            </a:r>
            <a:endParaRPr lang="zh-CN" altLang="zh-CN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6996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/>
              <a:t>QUADRO COMPATIVO DAS CONFERÊNCIAS NACIONAIS DE SAÚDE, 1986-2011, A PARTIR DOS REGULAMENTOS. 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pic>
        <p:nvPicPr>
          <p:cNvPr id="4" name="Content Placeholder 3" descr="regimentos1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072" r="-607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4745659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/>
              <a:t>QUADRO COMPATIVO DAS CONFERÊNCIAS NACIONAIS DE SAÚDE, 1986-2011, A PARTIR DOS </a:t>
            </a:r>
            <a:r>
              <a:rPr lang="en-US" sz="2400" b="1" dirty="0" smtClean="0"/>
              <a:t>RELATÓRIOS FINAIS. 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pic>
        <p:nvPicPr>
          <p:cNvPr id="5" name="Content Placeholder 4" descr="relatório1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084" r="-708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1429999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Metodologia do Trabalho</a:t>
            </a:r>
            <a:endParaRPr lang="en-US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886180"/>
          </a:xfrm>
        </p:spPr>
        <p:txBody>
          <a:bodyPr>
            <a:noAutofit/>
          </a:bodyPr>
          <a:lstStyle/>
          <a:p>
            <a:pPr lvl="0"/>
            <a:r>
              <a:rPr lang="pt-BR" sz="2600" b="1" dirty="0" smtClean="0">
                <a:solidFill>
                  <a:srgbClr val="FF6600"/>
                </a:solidFill>
              </a:rPr>
              <a:t>Identificação de Agendas Temáticas </a:t>
            </a:r>
            <a:r>
              <a:rPr lang="pt-BR" sz="2600" dirty="0" smtClean="0"/>
              <a:t>propostas </a:t>
            </a:r>
            <a:r>
              <a:rPr lang="pt-BR" sz="2600" dirty="0"/>
              <a:t>de organizações governamentais e não-governamentais para a 15</a:t>
            </a:r>
            <a:r>
              <a:rPr lang="pt-BR" sz="2600" baseline="30000" dirty="0"/>
              <a:t>a</a:t>
            </a:r>
            <a:r>
              <a:rPr lang="pt-BR" sz="2600" dirty="0"/>
              <a:t> </a:t>
            </a:r>
            <a:r>
              <a:rPr lang="pt-BR" sz="2600" dirty="0" smtClean="0"/>
              <a:t>CNS: CREMESP e </a:t>
            </a:r>
            <a:r>
              <a:rPr lang="pt-BR" sz="2600" dirty="0"/>
              <a:t>outros Conselhos </a:t>
            </a:r>
            <a:r>
              <a:rPr lang="pt-BR" sz="2600" dirty="0" smtClean="0"/>
              <a:t>Profissionais;</a:t>
            </a:r>
            <a:r>
              <a:rPr lang="pt-BR" sz="2600" dirty="0"/>
              <a:t> </a:t>
            </a:r>
            <a:r>
              <a:rPr lang="pt-BR" sz="2600" dirty="0" smtClean="0"/>
              <a:t>ABRASCO;</a:t>
            </a:r>
            <a:r>
              <a:rPr lang="pt-BR" sz="2600" dirty="0"/>
              <a:t> </a:t>
            </a:r>
            <a:r>
              <a:rPr lang="pt-BR" sz="2600" dirty="0" smtClean="0"/>
              <a:t>CEBES; CONASS; CONASEMS; Propostas </a:t>
            </a:r>
            <a:r>
              <a:rPr lang="pt-BR" sz="2600" dirty="0"/>
              <a:t>específicas da 14</a:t>
            </a:r>
            <a:r>
              <a:rPr lang="pt-BR" sz="2600" baseline="30000" dirty="0"/>
              <a:t>a</a:t>
            </a:r>
            <a:r>
              <a:rPr lang="pt-BR" sz="2600" dirty="0"/>
              <a:t> CNS para a 15</a:t>
            </a:r>
            <a:r>
              <a:rPr lang="pt-BR" sz="2600" baseline="30000" dirty="0"/>
              <a:t>a</a:t>
            </a:r>
            <a:r>
              <a:rPr lang="pt-BR" sz="2600" dirty="0"/>
              <a:t> </a:t>
            </a:r>
            <a:r>
              <a:rPr lang="pt-BR" sz="2600" dirty="0" smtClean="0"/>
              <a:t>CNS</a:t>
            </a:r>
            <a:r>
              <a:rPr lang="pt-BR" sz="2600" dirty="0"/>
              <a:t>.</a:t>
            </a:r>
            <a:endParaRPr lang="pt-BR" sz="2600" dirty="0" smtClean="0"/>
          </a:p>
          <a:p>
            <a:r>
              <a:rPr lang="pt-BR" sz="2600" b="1" dirty="0" smtClean="0">
                <a:solidFill>
                  <a:srgbClr val="FF6600"/>
                </a:solidFill>
              </a:rPr>
              <a:t>Apresentação e validação do Diagnóstico e Propostas </a:t>
            </a:r>
            <a:r>
              <a:rPr lang="pt-BR" sz="2600" dirty="0" smtClean="0"/>
              <a:t>junto à Mesa Diretora do CNS (24/2); Jornada das Comissões (11/3); Coordenação Nacional de Plenária de Conselhos (26/3); </a:t>
            </a:r>
            <a:r>
              <a:rPr lang="pt-BR" sz="2600" dirty="0"/>
              <a:t>Grupo de Trabalho da Organização da 15ª Conferência Nacional de Saúde </a:t>
            </a:r>
            <a:r>
              <a:rPr lang="pt-BR" sz="2800" cap="small" dirty="0" smtClean="0"/>
              <a:t>(24/4); </a:t>
            </a:r>
            <a:r>
              <a:rPr lang="pt-BR" sz="2600" b="1" dirty="0" smtClean="0">
                <a:solidFill>
                  <a:srgbClr val="FF6600"/>
                </a:solidFill>
              </a:rPr>
              <a:t>Plenária Nacional de Conselhos de Saúde (28/5) </a:t>
            </a:r>
            <a:r>
              <a:rPr lang="pt-BR" sz="2600" dirty="0" smtClean="0"/>
              <a:t>etc.</a:t>
            </a:r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268642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b="1" dirty="0" smtClean="0"/>
              <a:t>Diagnóstico</a:t>
            </a:r>
            <a:r>
              <a:rPr lang="pt-BR" b="1" dirty="0" smtClean="0"/>
              <a:t>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/>
          </a:p>
        </p:txBody>
      </p:sp>
      <p:sp>
        <p:nvSpPr>
          <p:cNvPr id="4" name="TextBox"/>
          <p:cNvSpPr txBox="1"/>
          <p:nvPr/>
        </p:nvSpPr>
        <p:spPr>
          <a:xfrm>
            <a:off x="468080" y="1600200"/>
            <a:ext cx="8186312" cy="4587721"/>
          </a:xfrm>
          <a:prstGeom prst="rect">
            <a:avLst/>
          </a:prstGeom>
          <a:solidFill>
            <a:srgbClr val="4F81BD"/>
          </a:solidFill>
          <a:ln>
            <a:solidFill>
              <a:srgbClr val="385D8A"/>
            </a:solidFill>
            <a:prstDash val="solid"/>
          </a:ln>
        </p:spPr>
        <p:txBody>
          <a:bodyPr wrap="square" rtlCol="0"/>
          <a:lstStyle/>
          <a:p>
            <a:r>
              <a:rPr sz="3000">
                <a:solidFill>
                  <a:srgbClr val="FFFFFF"/>
                </a:solidFill>
              </a:rPr>
              <a:t>As conferências vêm produzindo um número cada vez maior de resoluções. O número de resoluções aprovadas por conferência subiu de 49, na 8ª CNS, para 857 na 13ª CNS. Se tais números refletem, por um lado, a pluralidade crescente da sociedade e dos interesses presentes nas conferências, eles podem revelar, por outro, possíveis perdas de substância das propostas aprovadas e a inexequibilidade de tantas resoluções.</a:t>
            </a:r>
            <a:endParaRPr lang="zh-CN" altLang="en-US" sz="3000"/>
          </a:p>
        </p:txBody>
      </p:sp>
    </p:spTree>
    <p:extLst>
      <p:ext uri="{BB962C8B-B14F-4D97-AF65-F5344CB8AC3E}">
        <p14:creationId xmlns:p14="http://schemas.microsoft.com/office/powerpoint/2010/main" val="1866996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838" y="280096"/>
            <a:ext cx="8229600" cy="1143000"/>
          </a:xfrm>
        </p:spPr>
        <p:txBody>
          <a:bodyPr/>
          <a:lstStyle/>
          <a:p>
            <a:r>
              <a:rPr b="1" dirty="0" smtClean="0"/>
              <a:t>Diagnóstico</a:t>
            </a:r>
            <a:r>
              <a:rPr lang="pt-BR" b="1" dirty="0" smtClean="0"/>
              <a:t>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/>
          </a:p>
        </p:txBody>
      </p:sp>
      <p:sp>
        <p:nvSpPr>
          <p:cNvPr id="4" name="TextBox"/>
          <p:cNvSpPr txBox="1"/>
          <p:nvPr/>
        </p:nvSpPr>
        <p:spPr>
          <a:xfrm>
            <a:off x="448055" y="1356681"/>
            <a:ext cx="8240213" cy="5127245"/>
          </a:xfrm>
          <a:prstGeom prst="rect">
            <a:avLst/>
          </a:prstGeom>
          <a:solidFill>
            <a:srgbClr val="4F81BD"/>
          </a:solidFill>
          <a:ln>
            <a:solidFill>
              <a:srgbClr val="385D8A"/>
            </a:solidFill>
            <a:prstDash val="solid"/>
          </a:ln>
        </p:spPr>
        <p:txBody>
          <a:bodyPr wrap="square" rtlCol="0"/>
          <a:lstStyle/>
          <a:p>
            <a:r>
              <a:rPr sz="3000">
                <a:solidFill>
                  <a:srgbClr val="FFFFFF"/>
                </a:solidFill>
              </a:rPr>
              <a:t>Essa crescente pulverização das deliberações, que abrangem praticamente todo o espectro de ações implementadas pelo SUS, torna difícil a identificação das diretrizes que devem orientar a política de saúde e não permite identificar as prioridades. O papel das diretrizes expressas pelas conferências de saúde é tornar claros os objetivos que devem ser alcançados pela política de saúde. Essa imagem-objetivo é o guia que orientará a identificação das estratégias mais adequadas no médio prazo.</a:t>
            </a:r>
            <a:endParaRPr lang="zh-CN" altLang="en-US" sz="3000"/>
          </a:p>
        </p:txBody>
      </p:sp>
    </p:spTree>
    <p:extLst>
      <p:ext uri="{BB962C8B-B14F-4D97-AF65-F5344CB8AC3E}">
        <p14:creationId xmlns:p14="http://schemas.microsoft.com/office/powerpoint/2010/main" val="1866996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838" y="280096"/>
            <a:ext cx="8229600" cy="1143000"/>
          </a:xfrm>
        </p:spPr>
        <p:txBody>
          <a:bodyPr/>
          <a:lstStyle/>
          <a:p>
            <a:r>
              <a:rPr b="1" dirty="0" smtClean="0"/>
              <a:t>Diagnóstico</a:t>
            </a:r>
            <a:r>
              <a:rPr lang="pt-BR" b="1" dirty="0" smtClean="0"/>
              <a:t>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/>
          </a:p>
        </p:txBody>
      </p:sp>
      <p:sp>
        <p:nvSpPr>
          <p:cNvPr id="4" name="TextBox"/>
          <p:cNvSpPr txBox="1"/>
          <p:nvPr/>
        </p:nvSpPr>
        <p:spPr>
          <a:xfrm>
            <a:off x="351769" y="1531648"/>
            <a:ext cx="8240213" cy="4585683"/>
          </a:xfrm>
          <a:prstGeom prst="rect">
            <a:avLst/>
          </a:prstGeom>
          <a:solidFill>
            <a:srgbClr val="4F81BD"/>
          </a:solidFill>
          <a:ln>
            <a:solidFill>
              <a:srgbClr val="385D8A"/>
            </a:solidFill>
            <a:prstDash val="solid"/>
          </a:ln>
        </p:spPr>
        <p:txBody>
          <a:bodyPr wrap="square" rtlCol="0"/>
          <a:lstStyle/>
          <a:p>
            <a:r>
              <a:rPr sz="3000">
                <a:solidFill>
                  <a:srgbClr val="FFFFFF"/>
                </a:solidFill>
              </a:rPr>
              <a:t>Se as conferências não forem capazes de indicar o que é mais relevante e tudo se igualar em termos de importância, torna-se impossível identificar que ações devem ter precedência e fica comprometido o esforço de análise e acompanhamento do planejamento da ação governamental. Parece indispensável se enfrentar a necessidade de um esforço de síntese, com formulações abrangentes, que permita escolhas sobre as prioridades em termos de diretrizes. </a:t>
            </a:r>
            <a:endParaRPr lang="zh-CN" altLang="en-US" sz="3000"/>
          </a:p>
        </p:txBody>
      </p:sp>
    </p:spTree>
    <p:extLst>
      <p:ext uri="{BB962C8B-B14F-4D97-AF65-F5344CB8AC3E}">
        <p14:creationId xmlns:p14="http://schemas.microsoft.com/office/powerpoint/2010/main" val="1866996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838" y="280096"/>
            <a:ext cx="8229600" cy="1143000"/>
          </a:xfrm>
        </p:spPr>
        <p:txBody>
          <a:bodyPr/>
          <a:lstStyle/>
          <a:p>
            <a:r>
              <a:rPr b="1" dirty="0" smtClean="0"/>
              <a:t>Diagnóstico</a:t>
            </a:r>
            <a:r>
              <a:rPr lang="pt-BR" b="1" dirty="0" smtClean="0"/>
              <a:t>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869" y="1656804"/>
            <a:ext cx="8229900" cy="4524427"/>
          </a:xfrm>
        </p:spPr>
        <p:txBody>
          <a:bodyPr/>
          <a:lstStyle/>
          <a:p>
            <a:pPr lvl="0"/>
            <a:r>
              <a:rPr/>
              <a:t>A participação social no SUS foi incorporando novos atores sociais, representantes de interesses específicos, o que se reflete hoje na própria composição dos conselhos e conferências de saúde. Nessa linha, a tradicional agenda do movimento sanitário precisou ser ampliada, em sintonia e alianças com novos atores e movimentos sociais.  </a:t>
            </a:r>
          </a:p>
        </p:txBody>
      </p:sp>
    </p:spTree>
    <p:extLst>
      <p:ext uri="{BB962C8B-B14F-4D97-AF65-F5344CB8AC3E}">
        <p14:creationId xmlns:p14="http://schemas.microsoft.com/office/powerpoint/2010/main" val="1866996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838" y="280096"/>
            <a:ext cx="8229600" cy="1143000"/>
          </a:xfrm>
        </p:spPr>
        <p:txBody>
          <a:bodyPr/>
          <a:lstStyle/>
          <a:p>
            <a:r>
              <a:rPr b="1" dirty="0" smtClean="0"/>
              <a:t>Diagnóstico</a:t>
            </a:r>
            <a:r>
              <a:rPr lang="pt-BR" b="1" dirty="0" smtClean="0"/>
              <a:t>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869" y="1656804"/>
            <a:ext cx="8229900" cy="4524427"/>
          </a:xfrm>
        </p:spPr>
        <p:txBody>
          <a:bodyPr/>
          <a:lstStyle/>
          <a:p>
            <a:pPr lvl="0"/>
            <a:r>
              <a:rPr/>
              <a:t>Entretanto, “a simples soma das reivindicações e ‘direitos’ de cada segmento, entidade e instituição, não é a mesma coisa que a realização das diretrizes da equidade e universalidade... Nem os recursos públicos crescem segundo a simples soma dos direitos e reivindicações de todos os segmentos e entidades” (BRASIL. CONASS, 2009).</a:t>
            </a:r>
          </a:p>
        </p:txBody>
      </p:sp>
    </p:spTree>
    <p:extLst>
      <p:ext uri="{BB962C8B-B14F-4D97-AF65-F5344CB8AC3E}">
        <p14:creationId xmlns:p14="http://schemas.microsoft.com/office/powerpoint/2010/main" val="1866996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838" y="280096"/>
            <a:ext cx="8229600" cy="1143000"/>
          </a:xfrm>
        </p:spPr>
        <p:txBody>
          <a:bodyPr/>
          <a:lstStyle/>
          <a:p>
            <a:r>
              <a:rPr b="1" dirty="0" smtClean="0"/>
              <a:t>Diagnóstico</a:t>
            </a:r>
            <a:r>
              <a:rPr lang="pt-BR" b="1" dirty="0" smtClean="0"/>
              <a:t> 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676" y="1586716"/>
            <a:ext cx="8475504" cy="4525609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/>
              <a:t>É preciso lembrar, ainda, que “nessa arena de disputa, que representa o setor saúde, um fator responsável por desequilibrar as forças é o acesso à informação e ao conhecimento. (...) O conhecimento contribui para a tomada de decisões, sem ele não há como a população organizada exercer o seu papel. Por isso a comunicação está relacionada ao poder, e sua apropriação pelas camadas populares é um importante instrumento de luta" (COELHO, 2012).</a:t>
            </a:r>
          </a:p>
        </p:txBody>
      </p:sp>
    </p:spTree>
    <p:extLst>
      <p:ext uri="{BB962C8B-B14F-4D97-AF65-F5344CB8AC3E}">
        <p14:creationId xmlns:p14="http://schemas.microsoft.com/office/powerpoint/2010/main" val="1866996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838" y="280096"/>
            <a:ext cx="8229600" cy="1143000"/>
          </a:xfrm>
        </p:spPr>
        <p:txBody>
          <a:bodyPr/>
          <a:lstStyle/>
          <a:p>
            <a:r>
              <a:rPr b="1" dirty="0" smtClean="0"/>
              <a:t>Diagnóstico</a:t>
            </a:r>
            <a:r>
              <a:rPr lang="pt-BR" b="1" dirty="0" smtClean="0"/>
              <a:t> 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676" y="1586716"/>
            <a:ext cx="8475504" cy="4525609"/>
          </a:xfrm>
        </p:spPr>
        <p:txBody>
          <a:bodyPr>
            <a:normAutofit lnSpcReduction="10000"/>
          </a:bodyPr>
          <a:lstStyle/>
          <a:p>
            <a:pPr lvl="0"/>
            <a:r>
              <a:rPr/>
              <a:t>A produção da saúde envolve a superação dos recortes setoriais tradicionais para o enfrentamento de problemas complexos, multideterminados, com espacialidades distintas e que integram espaços de governabilidade externos ao setor. Isso é claro nos relatórios das conferências nacionais, onde se identificam inúmeras recomendações que implicam ações de outros setores relevantes para a saúde.</a:t>
            </a:r>
          </a:p>
        </p:txBody>
      </p:sp>
    </p:spTree>
    <p:extLst>
      <p:ext uri="{BB962C8B-B14F-4D97-AF65-F5344CB8AC3E}">
        <p14:creationId xmlns:p14="http://schemas.microsoft.com/office/powerpoint/2010/main" val="1866996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7188" y="274638"/>
            <a:ext cx="8329612" cy="1939916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t-BR" b="1" dirty="0" smtClean="0">
                <a:solidFill>
                  <a:schemeClr val="accent3"/>
                </a:solidFill>
              </a:rPr>
              <a:t>Equipe LAPPAS/UnB</a:t>
            </a:r>
            <a:br>
              <a:rPr lang="pt-BR" b="1" dirty="0" smtClean="0">
                <a:solidFill>
                  <a:schemeClr val="accent3"/>
                </a:solidFill>
              </a:rPr>
            </a:br>
            <a:r>
              <a:rPr lang="pt-BR" b="1" dirty="0" smtClean="0">
                <a:solidFill>
                  <a:schemeClr val="accent3"/>
                </a:solidFill>
              </a:rPr>
              <a:t>[Laboratório de Planejamento Participativo em Saúde]</a:t>
            </a:r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9219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543305"/>
          </a:xfrm>
        </p:spPr>
        <p:txBody>
          <a:bodyPr>
            <a:normAutofit fontScale="85000" lnSpcReduction="20000"/>
          </a:bodyPr>
          <a:lstStyle/>
          <a:p>
            <a:pPr algn="ctr">
              <a:buFont typeface="Arial" charset="0"/>
              <a:buNone/>
            </a:pPr>
            <a:r>
              <a:rPr lang="pt-BR" sz="2800" b="1" dirty="0" smtClean="0"/>
              <a:t>Antônio José Costa Cardoso</a:t>
            </a:r>
          </a:p>
          <a:p>
            <a:pPr algn="ctr">
              <a:buFont typeface="Arial" charset="0"/>
              <a:buNone/>
            </a:pPr>
            <a:r>
              <a:rPr lang="pt-BR" sz="2800" dirty="0" smtClean="0"/>
              <a:t>Andrey Loiola</a:t>
            </a:r>
          </a:p>
          <a:p>
            <a:pPr algn="ctr">
              <a:buFont typeface="Arial" charset="0"/>
              <a:buNone/>
            </a:pPr>
            <a:r>
              <a:rPr lang="pt-BR" sz="2800" dirty="0" smtClean="0"/>
              <a:t>Elizabeth Alves</a:t>
            </a:r>
          </a:p>
          <a:p>
            <a:pPr algn="ctr">
              <a:buFont typeface="Arial" charset="0"/>
              <a:buNone/>
            </a:pPr>
            <a:r>
              <a:rPr lang="pt-BR" sz="2800" dirty="0" smtClean="0"/>
              <a:t>Indyara de Araújo Morais </a:t>
            </a:r>
          </a:p>
          <a:p>
            <a:pPr algn="ctr">
              <a:buFont typeface="Arial" charset="0"/>
              <a:buNone/>
            </a:pPr>
            <a:r>
              <a:rPr lang="pt-BR" sz="2800" dirty="0" smtClean="0"/>
              <a:t>Josélia Trindade</a:t>
            </a:r>
          </a:p>
          <a:p>
            <a:pPr algn="ctr">
              <a:buFont typeface="Arial" charset="0"/>
              <a:buNone/>
            </a:pPr>
            <a:r>
              <a:rPr lang="pt-BR" sz="2800" dirty="0" smtClean="0"/>
              <a:t>Luciani Ricardi</a:t>
            </a:r>
          </a:p>
          <a:p>
            <a:pPr algn="ctr">
              <a:buFont typeface="Arial" charset="0"/>
              <a:buNone/>
            </a:pPr>
            <a:r>
              <a:rPr lang="pt-BR" sz="2800" dirty="0" smtClean="0"/>
              <a:t>Marco Antônio</a:t>
            </a:r>
          </a:p>
          <a:p>
            <a:pPr algn="ctr">
              <a:buFont typeface="Arial" charset="0"/>
              <a:buNone/>
            </a:pPr>
            <a:r>
              <a:rPr lang="pt-BR" sz="2800" dirty="0" smtClean="0"/>
              <a:t>Weverton Vieira da Silva Rosa</a:t>
            </a:r>
          </a:p>
          <a:p>
            <a:pPr algn="ctr">
              <a:buFont typeface="Arial" charset="0"/>
              <a:buNone/>
            </a:pPr>
            <a:r>
              <a:rPr lang="pt-BR" sz="2800" dirty="0" smtClean="0"/>
              <a:t>Vítor Átila Prado 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838" y="280096"/>
            <a:ext cx="8229600" cy="1143000"/>
          </a:xfrm>
        </p:spPr>
        <p:txBody>
          <a:bodyPr/>
          <a:lstStyle/>
          <a:p>
            <a:r>
              <a:rPr b="1" dirty="0" smtClean="0"/>
              <a:t>Diagnóstico</a:t>
            </a:r>
            <a:r>
              <a:rPr lang="pt-BR" b="1" dirty="0" smtClean="0"/>
              <a:t> VI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900" y="1601736"/>
            <a:ext cx="8229900" cy="4524427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/>
              <a:t>Por fim, é preciso considerar a dinâmica de funcionamento das conferências, um dos determinantes da participação dos representantes dos usuários nestes fóruns participativos (CORTES, 2002).  Parece haver certo consenso de que tanto as plenárias temáticas e final transformam-se em palanques, quanto, cada vez mais, se consome energia no debate de variações de redação de proposições, sem alteração significativa de conteúdo. </a:t>
            </a:r>
          </a:p>
        </p:txBody>
      </p:sp>
    </p:spTree>
    <p:extLst>
      <p:ext uri="{BB962C8B-B14F-4D97-AF65-F5344CB8AC3E}">
        <p14:creationId xmlns:p14="http://schemas.microsoft.com/office/powerpoint/2010/main" val="1866996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832" y="260072"/>
            <a:ext cx="8229600" cy="1143000"/>
          </a:xfrm>
        </p:spPr>
        <p:txBody>
          <a:bodyPr>
            <a:normAutofit/>
          </a:bodyPr>
          <a:lstStyle/>
          <a:p>
            <a:r>
              <a:rPr lang="pt-BR" sz="3600" b="1" dirty="0">
                <a:solidFill>
                  <a:srgbClr val="FF0000"/>
                </a:solidFill>
              </a:rPr>
              <a:t>Sugestões da </a:t>
            </a:r>
            <a:r>
              <a:rPr lang="pt-BR" sz="3600" b="1" dirty="0" smtClean="0">
                <a:solidFill>
                  <a:srgbClr val="FF0000"/>
                </a:solidFill>
              </a:rPr>
              <a:t>Mesa Diretora do CNS (24/2)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7893" y="1215255"/>
            <a:ext cx="8493597" cy="5407417"/>
          </a:xfrm>
        </p:spPr>
        <p:txBody>
          <a:bodyPr>
            <a:noAutofit/>
          </a:bodyPr>
          <a:lstStyle/>
          <a:p>
            <a:pPr marL="514350" lvl="0" indent="-514350">
              <a:spcBef>
                <a:spcPts val="0"/>
              </a:spcBef>
              <a:buFont typeface="+mj-lt"/>
              <a:buAutoNum type="arabicPeriod"/>
            </a:pPr>
            <a:r>
              <a:rPr lang="pt-BR" sz="2500" dirty="0" smtClean="0"/>
              <a:t>Articular a diversificação de interesses na constituição da Agenda Setorial;</a:t>
            </a:r>
          </a:p>
          <a:p>
            <a:pPr marL="514350" lvl="0" indent="-514350">
              <a:spcBef>
                <a:spcPts val="0"/>
              </a:spcBef>
              <a:buFont typeface="+mj-lt"/>
              <a:buAutoNum type="arabicPeriod"/>
            </a:pPr>
            <a:r>
              <a:rPr lang="pt-BR" sz="2500" dirty="0" smtClean="0"/>
              <a:t>Minimizar os diferenciais de acesso à informação relativa ao temário da XV CNS;</a:t>
            </a:r>
          </a:p>
          <a:p>
            <a:pPr marL="514350" lvl="0" indent="-514350">
              <a:spcBef>
                <a:spcPts val="0"/>
              </a:spcBef>
              <a:buFont typeface="+mj-lt"/>
              <a:buAutoNum type="arabicPeriod"/>
            </a:pPr>
            <a:r>
              <a:rPr lang="pt-BR" sz="2500" dirty="0" smtClean="0"/>
              <a:t>Enfrentar a crescente pulverização das deliberações e priorizar propostas;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pt-BR" sz="2400" dirty="0"/>
              <a:t>Garantir a construção da Agenda pós-</a:t>
            </a:r>
            <a:r>
              <a:rPr lang="pt-BR" sz="2400" dirty="0" smtClean="0"/>
              <a:t>Conferência, com acompanhamento d</a:t>
            </a:r>
            <a:r>
              <a:rPr lang="pt-BR" sz="2500" dirty="0" smtClean="0"/>
              <a:t>o cumprimento das deliberações pelo SUS (“</a:t>
            </a:r>
            <a:r>
              <a:rPr lang="pt-BR" sz="2500" i="1" dirty="0" smtClean="0"/>
              <a:t>CNS não pode ser um fim em si mesma</a:t>
            </a:r>
            <a:r>
              <a:rPr lang="pt-BR" sz="2500" dirty="0" smtClean="0"/>
              <a:t>”);</a:t>
            </a:r>
          </a:p>
          <a:p>
            <a:pPr marL="514350" lvl="0" indent="-514350">
              <a:spcBef>
                <a:spcPts val="0"/>
              </a:spcBef>
              <a:buFont typeface="+mj-lt"/>
              <a:buAutoNum type="arabicPeriod"/>
            </a:pPr>
            <a:r>
              <a:rPr lang="pt-BR" sz="2500" dirty="0" smtClean="0"/>
              <a:t>Promover articulação intersetorial, ampliando a governabilidade da saúde, potencializando resultados;</a:t>
            </a:r>
          </a:p>
          <a:p>
            <a:pPr marL="514350" lvl="0" indent="-514350">
              <a:spcBef>
                <a:spcPts val="0"/>
              </a:spcBef>
              <a:buFont typeface="+mj-lt"/>
              <a:buAutoNum type="arabicPeriod"/>
            </a:pPr>
            <a:r>
              <a:rPr lang="pt-BR" sz="2500" dirty="0" smtClean="0"/>
              <a:t>Rever o formato das conferências visando favorecer o a participação e o diálogo na “construção do possível” (“</a:t>
            </a:r>
            <a:r>
              <a:rPr lang="pt-BR" sz="2500" i="1" dirty="0" smtClean="0"/>
              <a:t>metodologias que democratizem o debate</a:t>
            </a:r>
            <a:r>
              <a:rPr lang="pt-BR" sz="2500" dirty="0" smtClean="0"/>
              <a:t>”). </a:t>
            </a:r>
            <a:endParaRPr lang="pt-BR" sz="2500" dirty="0"/>
          </a:p>
        </p:txBody>
      </p:sp>
    </p:spTree>
    <p:extLst>
      <p:ext uri="{BB962C8B-B14F-4D97-AF65-F5344CB8AC3E}">
        <p14:creationId xmlns:p14="http://schemas.microsoft.com/office/powerpoint/2010/main" val="1866996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832" y="260072"/>
            <a:ext cx="8229600" cy="1143000"/>
          </a:xfrm>
        </p:spPr>
        <p:txBody>
          <a:bodyPr>
            <a:normAutofit/>
          </a:bodyPr>
          <a:lstStyle/>
          <a:p>
            <a:r>
              <a:rPr lang="pt-BR" sz="3600" b="1" dirty="0" smtClean="0">
                <a:solidFill>
                  <a:srgbClr val="FF0000"/>
                </a:solidFill>
              </a:rPr>
              <a:t>Sugestões da Jornada de Comissões (11/3)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7894" y="1403072"/>
            <a:ext cx="8234038" cy="5233041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7"/>
            </a:pPr>
            <a:r>
              <a:rPr lang="pt-BR" sz="2500" dirty="0" smtClean="0"/>
              <a:t>Partir das experiências locais e valorizar o espaço das Regiões de Saúde</a:t>
            </a:r>
            <a:r>
              <a:rPr lang="pt-BR" sz="2500" dirty="0"/>
              <a:t>, </a:t>
            </a:r>
            <a:r>
              <a:rPr lang="pt-BR" sz="2500" dirty="0" smtClean="0"/>
              <a:t>garantindo </a:t>
            </a:r>
            <a:r>
              <a:rPr lang="pt-BR" sz="2500" dirty="0"/>
              <a:t>a participação das CGR nas etapas estadual e nacional</a:t>
            </a:r>
            <a:r>
              <a:rPr lang="pt-BR" sz="2500" dirty="0" smtClean="0"/>
              <a:t>: criação </a:t>
            </a:r>
            <a:r>
              <a:rPr lang="pt-BR" sz="2500" dirty="0"/>
              <a:t>da etapa </a:t>
            </a:r>
            <a:r>
              <a:rPr lang="pt-BR" sz="2500" dirty="0" smtClean="0"/>
              <a:t>regional para </a:t>
            </a:r>
            <a:r>
              <a:rPr lang="pt-BR" sz="2500" dirty="0"/>
              <a:t>a 15</a:t>
            </a:r>
            <a:r>
              <a:rPr lang="pt-BR" sz="2500" baseline="30000" dirty="0"/>
              <a:t>a</a:t>
            </a:r>
            <a:r>
              <a:rPr lang="pt-BR" sz="2500" dirty="0"/>
              <a:t> CNS (não-obrigatória</a:t>
            </a:r>
            <a:r>
              <a:rPr lang="pt-BR" sz="2500" dirty="0" smtClean="0"/>
              <a:t>)?</a:t>
            </a:r>
          </a:p>
          <a:p>
            <a:pPr marL="514350" lvl="0" indent="-514350">
              <a:buFont typeface="+mj-lt"/>
              <a:buAutoNum type="arabicPeriod" startAt="7"/>
            </a:pPr>
            <a:r>
              <a:rPr lang="pt-BR" sz="2500" dirty="0" smtClean="0"/>
              <a:t>Garantir condução democrática e escuta respeitosa;</a:t>
            </a:r>
          </a:p>
          <a:p>
            <a:pPr marL="514350" lvl="0" indent="-514350">
              <a:buFont typeface="+mj-lt"/>
              <a:buAutoNum type="arabicPeriod" startAt="7"/>
            </a:pPr>
            <a:r>
              <a:rPr lang="pt-BR" sz="2500" dirty="0" smtClean="0"/>
              <a:t>Realizar Planejamento Estratégico da XV CNS, integrando iniciativas segmentadas e parcelares;</a:t>
            </a:r>
          </a:p>
          <a:p>
            <a:pPr marL="514350" lvl="0" indent="-514350">
              <a:buFont typeface="+mj-lt"/>
              <a:buAutoNum type="arabicPeriod" startAt="7"/>
            </a:pPr>
            <a:r>
              <a:rPr lang="pt-BR" sz="2500" dirty="0" smtClean="0"/>
              <a:t>Realizar eventos (seminários, oficinas, debates) preparatórios com segmentos normalmente excluídos e rediscutir o modelo de representação;</a:t>
            </a:r>
          </a:p>
          <a:p>
            <a:pPr marL="514350" lvl="0" indent="-514350">
              <a:buFont typeface="+mj-lt"/>
              <a:buAutoNum type="arabicPeriod" startAt="7"/>
            </a:pPr>
            <a:r>
              <a:rPr lang="pt-BR" sz="2500" dirty="0" smtClean="0"/>
              <a:t>Repolitizar o debate e garantir a paridade de gênero.</a:t>
            </a:r>
          </a:p>
          <a:p>
            <a:pPr marL="514350" lvl="0" indent="-514350">
              <a:buFont typeface="+mj-lt"/>
              <a:buAutoNum type="arabicPeriod" startAt="7"/>
            </a:pPr>
            <a:r>
              <a:rPr lang="pt-BR" sz="2500" dirty="0" smtClean="0"/>
              <a:t>Rever as deliberações das CNS anteriores.</a:t>
            </a:r>
            <a:endParaRPr lang="pt-BR" sz="2500" dirty="0"/>
          </a:p>
        </p:txBody>
      </p:sp>
    </p:spTree>
    <p:extLst>
      <p:ext uri="{BB962C8B-B14F-4D97-AF65-F5344CB8AC3E}">
        <p14:creationId xmlns:p14="http://schemas.microsoft.com/office/powerpoint/2010/main" val="1866996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893" y="260072"/>
            <a:ext cx="8653708" cy="1143000"/>
          </a:xfrm>
        </p:spPr>
        <p:txBody>
          <a:bodyPr>
            <a:normAutofit fontScale="90000"/>
          </a:bodyPr>
          <a:lstStyle/>
          <a:p>
            <a:r>
              <a:rPr lang="pt-BR" sz="4000" b="1" dirty="0" smtClean="0">
                <a:solidFill>
                  <a:srgbClr val="FF0000"/>
                </a:solidFill>
              </a:rPr>
              <a:t>Sugestões do LAPPAS e GT do CNS (24/4)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7894" y="1403072"/>
            <a:ext cx="8435220" cy="5059689"/>
          </a:xfrm>
        </p:spPr>
        <p:txBody>
          <a:bodyPr>
            <a:noAutofit/>
          </a:bodyPr>
          <a:lstStyle/>
          <a:p>
            <a:pPr marL="514350" lvl="0" indent="-514350">
              <a:buFont typeface="+mj-lt"/>
              <a:buAutoNum type="arabicPeriod" startAt="13"/>
            </a:pPr>
            <a:r>
              <a:rPr lang="pt-BR" sz="2500" dirty="0"/>
              <a:t>Articulação e inclusão de segmentos comumente excluídos das CNS </a:t>
            </a:r>
            <a:r>
              <a:rPr lang="pt-BR" sz="2500" dirty="0" smtClean="0"/>
              <a:t>(</a:t>
            </a:r>
            <a:r>
              <a:rPr lang="pt-BR" sz="2500" dirty="0"/>
              <a:t>mulheres, negros, indígenas, pessoas com deficiências, LGBT, pessoas em situação de rua, população do </a:t>
            </a:r>
            <a:r>
              <a:rPr lang="pt-BR" sz="2500" dirty="0" smtClean="0"/>
              <a:t>campo, imigrantes </a:t>
            </a:r>
            <a:r>
              <a:rPr lang="pt-BR" sz="2500" dirty="0"/>
              <a:t>– haitianos, bolivianos e cubanos etc. </a:t>
            </a:r>
            <a:r>
              <a:rPr lang="pt-BR" sz="2500" dirty="0" smtClean="0"/>
              <a:t>para </a:t>
            </a:r>
            <a:r>
              <a:rPr lang="pt-BR" sz="2500" dirty="0"/>
              <a:t>além dos conselheiros de saúde).</a:t>
            </a:r>
          </a:p>
          <a:p>
            <a:pPr marL="514350" lvl="0" indent="-514350">
              <a:buFont typeface="+mj-lt"/>
              <a:buAutoNum type="arabicPeriod" startAt="13"/>
            </a:pPr>
            <a:r>
              <a:rPr lang="pt-BR" sz="2500" dirty="0" smtClean="0"/>
              <a:t>Criação </a:t>
            </a:r>
            <a:r>
              <a:rPr lang="pt-BR" sz="2500" dirty="0"/>
              <a:t>de etapa ou plenária macrorregional Pré-15</a:t>
            </a:r>
            <a:r>
              <a:rPr lang="pt-BR" sz="2500" baseline="30000" dirty="0"/>
              <a:t>a</a:t>
            </a:r>
            <a:r>
              <a:rPr lang="pt-BR" sz="2500" dirty="0"/>
              <a:t> </a:t>
            </a:r>
            <a:r>
              <a:rPr lang="pt-BR" sz="2500" dirty="0" smtClean="0"/>
              <a:t>CNS?</a:t>
            </a:r>
            <a:endParaRPr lang="pt-BR" sz="2500" dirty="0"/>
          </a:p>
          <a:p>
            <a:pPr marL="514350" lvl="0" indent="-514350">
              <a:buFont typeface="+mj-lt"/>
              <a:buAutoNum type="arabicPeriod" startAt="13"/>
            </a:pPr>
            <a:r>
              <a:rPr lang="pt-BR" sz="2500" dirty="0" smtClean="0"/>
              <a:t>Garantir </a:t>
            </a:r>
            <a:r>
              <a:rPr lang="pt-BR" sz="2500" dirty="0"/>
              <a:t>o momento de Análise de Situação e das Políticas Públicas de Saúde nas etapas da 15</a:t>
            </a:r>
            <a:r>
              <a:rPr lang="pt-BR" sz="2500" baseline="30000" dirty="0"/>
              <a:t>a</a:t>
            </a:r>
            <a:r>
              <a:rPr lang="pt-BR" sz="2500" dirty="0"/>
              <a:t> CNS.</a:t>
            </a:r>
          </a:p>
          <a:p>
            <a:pPr marL="514350" lvl="0" indent="-514350">
              <a:buFont typeface="+mj-lt"/>
              <a:buAutoNum type="arabicPeriod" startAt="13"/>
            </a:pPr>
            <a:r>
              <a:rPr lang="pt-BR" sz="2500" dirty="0"/>
              <a:t>Garantir que os Relatórios da etapa estadual sejam encaminhados com maior antecedência à etapa nacional.</a:t>
            </a:r>
          </a:p>
          <a:p>
            <a:pPr marL="514350" lvl="0" indent="-514350">
              <a:buFont typeface="+mj-lt"/>
              <a:buAutoNum type="arabicPeriod" startAt="13"/>
            </a:pPr>
            <a:r>
              <a:rPr lang="pt-BR" sz="2500" dirty="0"/>
              <a:t>Garantir a participação do Poder </a:t>
            </a:r>
            <a:r>
              <a:rPr lang="pt-BR" sz="2500" dirty="0" smtClean="0"/>
              <a:t>Legislativo e das Agências Reguladoras (ANS e </a:t>
            </a:r>
            <a:r>
              <a:rPr lang="pt-BR" sz="2500" dirty="0"/>
              <a:t>ANVISA) na 15</a:t>
            </a:r>
            <a:r>
              <a:rPr lang="pt-BR" sz="2500" baseline="30000" dirty="0"/>
              <a:t>a</a:t>
            </a:r>
            <a:r>
              <a:rPr lang="pt-BR" sz="2500" dirty="0"/>
              <a:t> CNS</a:t>
            </a:r>
            <a:r>
              <a:rPr lang="pt-BR" sz="2500" dirty="0" smtClean="0"/>
              <a:t>.</a:t>
            </a:r>
            <a:endParaRPr lang="pt-BR" sz="2500" dirty="0"/>
          </a:p>
        </p:txBody>
      </p:sp>
    </p:spTree>
    <p:extLst>
      <p:ext uri="{BB962C8B-B14F-4D97-AF65-F5344CB8AC3E}">
        <p14:creationId xmlns:p14="http://schemas.microsoft.com/office/powerpoint/2010/main" val="233531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832" y="260072"/>
            <a:ext cx="8229600" cy="1143000"/>
          </a:xfrm>
        </p:spPr>
        <p:txBody>
          <a:bodyPr/>
          <a:lstStyle/>
          <a:p>
            <a:r>
              <a:rPr b="1"/>
              <a:t>Comentário Final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pt-BR" smtClean="0"/>
              <a:t>O desafio que está colocado é do aperfeiçoamento do processo democrático no SUS. A discussão sobre o formato e o processo de preparação e realização da 15ª CNS precisa ser desencadeada imediatamente para que seja possível chegarmos a um modelo de organização e funcionamento em que a participação social promova o fortalecimento do SUS sem reproduzir modelos contrários à democratização das políticas de saúde.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69961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b="1"/>
              <a:t>Referências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924" y="1551680"/>
            <a:ext cx="8229900" cy="4524419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sz="1800"/>
              <a:t>BRASIL. CONASS. As Conferências Nacionais de Saúde: Evolução e perspectivas. Brasília: CONASS, 2009.</a:t>
            </a:r>
          </a:p>
          <a:p>
            <a:pPr lvl="0"/>
            <a:r>
              <a:rPr sz="1800"/>
              <a:t>CHAVES, Maria Marta Nolasco;  EGRY, Emiko Yoshikawa. Conferências Municipais de Saúde: o movimento social organizado na construção de intervenções em saúde. Rev. esc. enferm. USP [online], 2012, vol.46, n.6, pp. 1423-1430</a:t>
            </a:r>
          </a:p>
          <a:p>
            <a:pPr lvl="0"/>
            <a:r>
              <a:rPr sz="1800"/>
              <a:t>COELHO, Juliana Sousa. Construindo a participação social no SUS: um constante repensar em busca de equidade e transformação.  Saude soc. [online], 2012, vol.21, suppl.1, pp. 138-151.</a:t>
            </a:r>
          </a:p>
          <a:p>
            <a:pPr lvl="0"/>
            <a:r>
              <a:rPr sz="1800"/>
              <a:t>CORTES, Soraya Maria Vargas. Construindo a possibilidade da participação dos usuários: conselhos e conferências no Sistema Único de Saúde. Sociologias [online], 2002, n.7, pp. 18-49.</a:t>
            </a:r>
          </a:p>
          <a:p>
            <a:pPr lvl="0"/>
            <a:r>
              <a:rPr sz="1800"/>
              <a:t>GUIZARDI, Francini Lube et al. Participação da comunidade em espaços públicos de saúde: uma análise das conferências nacionais de saúde. Physis [online], 2004, vol.14, n.1, pp. 15-39.</a:t>
            </a:r>
          </a:p>
          <a:p>
            <a:pPr lvl="0"/>
            <a:r>
              <a:rPr sz="1800"/>
              <a:t>VIANNA, Maria Lucia Teixeira Werneck; CAVALCANTI, Maria de Lourdes  and  CABRAL, Marta de Pina. Participação em saúde: do que estamos falando?. Sociologias [online], 2009, n.21, pp. 218-251.</a:t>
            </a:r>
          </a:p>
        </p:txBody>
      </p:sp>
    </p:spTree>
    <p:extLst>
      <p:ext uri="{BB962C8B-B14F-4D97-AF65-F5344CB8AC3E}">
        <p14:creationId xmlns:p14="http://schemas.microsoft.com/office/powerpoint/2010/main" val="1866996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Introdução</a:t>
            </a:r>
            <a:endParaRPr lang="en-US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829711"/>
            <a:ext cx="8229600" cy="4310107"/>
          </a:xfrm>
        </p:spPr>
        <p:txBody>
          <a:bodyPr/>
          <a:lstStyle/>
          <a:p>
            <a:r>
              <a:rPr lang="pt-BR" dirty="0" smtClean="0"/>
              <a:t>As Conferências e os Conselhos de Saúde são, hoje, os principais espaços para o exercício da participação social no sentido de intervir na formulação e implementação da política de saúde em todas as esferas de governo. </a:t>
            </a:r>
          </a:p>
          <a:p>
            <a:r>
              <a:rPr lang="pt-BR" dirty="0" smtClean="0"/>
              <a:t>E não há dúvida de que os avanços são significativos!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Linha do Tempo das Conferências</a:t>
            </a:r>
            <a:endParaRPr lang="en-US" b="1" dirty="0"/>
          </a:p>
        </p:txBody>
      </p:sp>
      <p:pic>
        <p:nvPicPr>
          <p:cNvPr id="3" name="Imagem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132856"/>
            <a:ext cx="7560839" cy="30963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4" name="Texto explicativo em elipse 3"/>
          <p:cNvSpPr/>
          <p:nvPr/>
        </p:nvSpPr>
        <p:spPr>
          <a:xfrm>
            <a:off x="4823520" y="0"/>
            <a:ext cx="4320480" cy="3960440"/>
          </a:xfrm>
          <a:prstGeom prst="wedgeEllipseCallout">
            <a:avLst>
              <a:gd name="adj1" fmla="val -55786"/>
              <a:gd name="adj2" fmla="val 607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Marco histórico da luta pelo direito à saúde, a 8ª CNS correspondeu ao momento em que as conferências assumiram caráter participativo, ao ampliar o espectro de atores envolvidos e terem sido precedidas por conferências em estados e alguns municípios.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8ª Conferência Nacional de Saúde</a:t>
            </a:r>
            <a:endParaRPr lang="en-US" b="1" dirty="0"/>
          </a:p>
        </p:txBody>
      </p:sp>
      <p:pic>
        <p:nvPicPr>
          <p:cNvPr id="5" name="Espaço Reservado para Conteúdo 4" descr="150px-Sergioarouca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2274373"/>
            <a:ext cx="2291383" cy="3314867"/>
          </a:xfrm>
        </p:spPr>
      </p:pic>
      <p:pic>
        <p:nvPicPr>
          <p:cNvPr id="6" name="Espaço Reservado para Conteúdo 5" descr="historiaeconquistasfoto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3131840" y="2304546"/>
            <a:ext cx="5376424" cy="3310190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Introdução</a:t>
            </a:r>
            <a:endParaRPr lang="en-US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/>
          </a:bodyPr>
          <a:lstStyle/>
          <a:p>
            <a:r>
              <a:rPr lang="pt-BR" dirty="0" smtClean="0"/>
              <a:t>Nas esferas subnacionais, as conferências foram instituídas pela Lei 8142/1990, definidas como instâncias colegiadas para “</a:t>
            </a:r>
            <a:r>
              <a:rPr lang="pt-BR" i="1" dirty="0" smtClean="0"/>
              <a:t>avaliar a situação de saúde e propor as diretrizes para a formulação da política de saúde</a:t>
            </a:r>
            <a:r>
              <a:rPr lang="pt-BR" dirty="0" smtClean="0"/>
              <a:t>”. </a:t>
            </a:r>
          </a:p>
          <a:p>
            <a:r>
              <a:rPr lang="pt-BR" dirty="0" smtClean="0"/>
              <a:t>Convocadas em períodos regulares, em cada esfera de governo, “</a:t>
            </a:r>
            <a:r>
              <a:rPr lang="pt-BR" i="1" dirty="0" smtClean="0"/>
              <a:t>têm a finalidade de consultar representantes dos diferentes segmentos da sociedade sobre as demandas e necessidades em saúde</a:t>
            </a:r>
            <a:r>
              <a:rPr lang="pt-BR" dirty="0" smtClean="0"/>
              <a:t>” (CHAVES;  EGRY, 2012). 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Introdução</a:t>
            </a:r>
            <a:endParaRPr lang="en-US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“</a:t>
            </a:r>
            <a:r>
              <a:rPr lang="pt-BR" i="1" dirty="0" smtClean="0"/>
              <a:t>Enquanto os conselhos de saúde têm a função de formular estratégias e controlar a execução das políticas, as conferências surgem como uma das arenas nas quais a participação social se antecipa à formulação de políticas, pois se volta para desenhar os princípios, diretrizes e pressupostos que devem orientar todo o processo de formulação de políticas de saúde no período seguinte. As conferências são, desse modo, espaço público de deliberação coletiva sobre as diretrizes...</a:t>
            </a:r>
            <a:r>
              <a:rPr lang="pt-BR" dirty="0" smtClean="0"/>
              <a:t>” (GUIZARDI et al, 2004).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980" y="270085"/>
            <a:ext cx="8229600" cy="1143000"/>
          </a:xfrm>
        </p:spPr>
        <p:txBody>
          <a:bodyPr/>
          <a:lstStyle/>
          <a:p>
            <a:r>
              <a:rPr b="1"/>
              <a:t>Objetivos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900" y="1601735"/>
            <a:ext cx="8229900" cy="4524428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pt-BR" sz="3600" dirty="0" smtClean="0"/>
              <a:t>Realizar um balanço dos 25 anos de conferências de saúde desde a 8ª CNS, a partir de estudos e pesquisas sobre o tema; </a:t>
            </a:r>
          </a:p>
          <a:p>
            <a:pPr lvl="0"/>
            <a:r>
              <a:rPr lang="pt-BR" sz="3600" dirty="0" smtClean="0"/>
              <a:t>Validar diagnóstico acerca de algumas tendências observadas em relação às conferências nacionais de saúde desde 1986; </a:t>
            </a:r>
          </a:p>
          <a:p>
            <a:pPr lvl="0"/>
            <a:r>
              <a:rPr lang="pt-BR" sz="3600" dirty="0" smtClean="0"/>
              <a:t>Propor princípios e diretrizes gerais e ainda preliminares para a organização da XV Conferência Nacional de Saúde.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66996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Metodologia do Trabalho</a:t>
            </a:r>
            <a:endParaRPr lang="en-US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199" y="1600200"/>
            <a:ext cx="8364191" cy="4703618"/>
          </a:xfrm>
        </p:spPr>
        <p:txBody>
          <a:bodyPr>
            <a:noAutofit/>
          </a:bodyPr>
          <a:lstStyle/>
          <a:p>
            <a:r>
              <a:rPr lang="pt-BR" sz="2600" b="1" dirty="0" smtClean="0">
                <a:solidFill>
                  <a:srgbClr val="FF6600"/>
                </a:solidFill>
              </a:rPr>
              <a:t>Revisão Sistemática da Literatura </a:t>
            </a:r>
            <a:r>
              <a:rPr lang="pt-BR" sz="2600" dirty="0" smtClean="0"/>
              <a:t>sobre:</a:t>
            </a:r>
          </a:p>
          <a:p>
            <a:pPr lvl="1"/>
            <a:r>
              <a:rPr lang="pt-BR" sz="2600" dirty="0" smtClean="0"/>
              <a:t>Conferências de saúde (GT1);</a:t>
            </a:r>
          </a:p>
          <a:p>
            <a:pPr lvl="1"/>
            <a:r>
              <a:rPr lang="pt-BR" sz="2600" dirty="0"/>
              <a:t>Experiências inovadoras de Educação </a:t>
            </a:r>
            <a:r>
              <a:rPr lang="pt-BR" sz="2600" dirty="0" smtClean="0"/>
              <a:t>popular (GT2).</a:t>
            </a:r>
          </a:p>
          <a:p>
            <a:r>
              <a:rPr lang="pt-BR" sz="2600" b="1" dirty="0" smtClean="0">
                <a:solidFill>
                  <a:srgbClr val="FF6600"/>
                </a:solidFill>
              </a:rPr>
              <a:t>Análise Documental</a:t>
            </a:r>
            <a:r>
              <a:rPr lang="pt-BR" sz="2600" dirty="0" smtClean="0"/>
              <a:t> (buscando identificar FCS) de:</a:t>
            </a:r>
          </a:p>
          <a:p>
            <a:pPr lvl="1"/>
            <a:r>
              <a:rPr lang="pt-BR" sz="2600" dirty="0" smtClean="0"/>
              <a:t>Regulamentos internos das CNS desde a 8ª CNS (GT3);</a:t>
            </a:r>
          </a:p>
          <a:p>
            <a:pPr lvl="1"/>
            <a:r>
              <a:rPr lang="pt-BR" sz="2600" dirty="0" smtClean="0"/>
              <a:t>Relatórios finais das </a:t>
            </a:r>
            <a:r>
              <a:rPr lang="pt-BR" sz="2600" dirty="0"/>
              <a:t>CNS desde a 8ª CNS (</a:t>
            </a:r>
            <a:r>
              <a:rPr lang="pt-BR" sz="2600" dirty="0" smtClean="0"/>
              <a:t>GT4).</a:t>
            </a:r>
          </a:p>
          <a:p>
            <a:pPr lvl="0"/>
            <a:r>
              <a:rPr lang="pt-BR" sz="2600" b="1" dirty="0" smtClean="0">
                <a:solidFill>
                  <a:srgbClr val="FF6600"/>
                </a:solidFill>
              </a:rPr>
              <a:t>Entrevistas com Atores-Chave </a:t>
            </a:r>
            <a:r>
              <a:rPr lang="pt-BR" sz="2600" dirty="0"/>
              <a:t>das CNS desde a 8ª </a:t>
            </a:r>
            <a:r>
              <a:rPr lang="pt-BR" sz="2600" dirty="0" smtClean="0"/>
              <a:t>CNS. </a:t>
            </a:r>
            <a:endParaRPr lang="pt-BR" sz="2600" b="1" dirty="0" smtClean="0">
              <a:solidFill>
                <a:srgbClr val="FF6600"/>
              </a:solidFill>
            </a:endParaRPr>
          </a:p>
          <a:p>
            <a:pPr lvl="0"/>
            <a:r>
              <a:rPr lang="pt-BR" sz="2600" b="1" dirty="0" smtClean="0">
                <a:solidFill>
                  <a:srgbClr val="FF6600"/>
                </a:solidFill>
              </a:rPr>
              <a:t>Mapeamento de Experiências </a:t>
            </a:r>
            <a:r>
              <a:rPr lang="pt-BR" sz="2600" b="1" dirty="0">
                <a:solidFill>
                  <a:srgbClr val="FF6600"/>
                </a:solidFill>
              </a:rPr>
              <a:t>inovadoras </a:t>
            </a:r>
            <a:r>
              <a:rPr lang="pt-BR" sz="2600" dirty="0"/>
              <a:t>e diálogos </a:t>
            </a:r>
            <a:r>
              <a:rPr lang="pt-BR" sz="2600" dirty="0" smtClean="0"/>
              <a:t>intersetoriais possíveis (GT5): MDA; Secretaria </a:t>
            </a:r>
            <a:r>
              <a:rPr lang="pt-BR" sz="2600" dirty="0"/>
              <a:t>da </a:t>
            </a:r>
            <a:r>
              <a:rPr lang="pt-BR" sz="2600" dirty="0" smtClean="0"/>
              <a:t>Juventude; Outros.</a:t>
            </a:r>
            <a:endParaRPr lang="pt-BR" sz="2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</TotalTime>
  <Words>1654</Words>
  <Application>Microsoft Macintosh PowerPoint</Application>
  <PresentationFormat>On-screen Show (4:3)</PresentationFormat>
  <Paragraphs>86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25 anos de conferências de saúde DEMOCRÁTICAS E PARTICIPATIVAS: lições aprendidas PARA A 15ª cns</vt:lpstr>
      <vt:lpstr>Equipe LAPPAS/UnB [Laboratório de Planejamento Participativo em Saúde]</vt:lpstr>
      <vt:lpstr>Introdução</vt:lpstr>
      <vt:lpstr>Linha do Tempo das Conferências</vt:lpstr>
      <vt:lpstr>8ª Conferência Nacional de Saúde</vt:lpstr>
      <vt:lpstr>Introdução</vt:lpstr>
      <vt:lpstr>Introdução</vt:lpstr>
      <vt:lpstr>Objetivos</vt:lpstr>
      <vt:lpstr>Metodologia do Trabalho</vt:lpstr>
      <vt:lpstr>QUADRO COMPATIVO DAS CONFERÊNCIAS NACIONAIS DE SAÚDE, 1986-2011, A PARTIR DOS REGULAMENTOS.  </vt:lpstr>
      <vt:lpstr>QUADRO COMPATIVO DAS CONFERÊNCIAS NACIONAIS DE SAÚDE, 1986-2011, A PARTIR DOS RELATÓRIOS FINAIS.  </vt:lpstr>
      <vt:lpstr>Metodologia do Trabalho</vt:lpstr>
      <vt:lpstr>Diagnóstico I</vt:lpstr>
      <vt:lpstr>Diagnóstico II</vt:lpstr>
      <vt:lpstr>Diagnóstico II</vt:lpstr>
      <vt:lpstr>Diagnóstico III</vt:lpstr>
      <vt:lpstr>Diagnóstico III</vt:lpstr>
      <vt:lpstr>Diagnóstico IV</vt:lpstr>
      <vt:lpstr>Diagnóstico V</vt:lpstr>
      <vt:lpstr>Diagnóstico VI</vt:lpstr>
      <vt:lpstr>Sugestões da Mesa Diretora do CNS (24/2)</vt:lpstr>
      <vt:lpstr>Sugestões da Jornada de Comissões (11/3)</vt:lpstr>
      <vt:lpstr>Sugestões do LAPPAS e GT do CNS (24/4)</vt:lpstr>
      <vt:lpstr>Comentário Final</vt:lpstr>
      <vt:lpstr>Referências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ANTONIO CARDOSO</cp:lastModifiedBy>
  <cp:revision>23</cp:revision>
  <dcterms:created xsi:type="dcterms:W3CDTF">2012-04-11T11:10:54Z</dcterms:created>
  <dcterms:modified xsi:type="dcterms:W3CDTF">2014-05-28T03:40:11Z</dcterms:modified>
</cp:coreProperties>
</file>